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7" r:id="rId2"/>
    <p:sldId id="574" r:id="rId3"/>
    <p:sldId id="575" r:id="rId4"/>
    <p:sldId id="258" r:id="rId5"/>
    <p:sldId id="265" r:id="rId6"/>
    <p:sldId id="260" r:id="rId7"/>
    <p:sldId id="266" r:id="rId8"/>
    <p:sldId id="578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49655-6DE3-4369-AEDF-31C2A5BAAC10}" type="datetimeFigureOut">
              <a:rPr lang="cs-CZ" smtClean="0"/>
              <a:t>03.07.2022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EBD7F-4BF7-4D2A-9D2D-8B2D51E3A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0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C9E1-2FCD-4041-998B-A749F60C7BBC}" type="datetime1">
              <a:rPr lang="cs-CZ" smtClean="0"/>
              <a:t>03.07.2022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40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3421-3C42-4115-AB5D-40203A42B6E8}" type="datetime1">
              <a:rPr lang="cs-CZ" smtClean="0"/>
              <a:t>03.07.2022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0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EE10-6036-4AD0-B96E-AAC058A263DD}" type="datetime1">
              <a:rPr lang="cs-CZ" smtClean="0"/>
              <a:t>03.07.2022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13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8578-8911-44C0-B64F-49F9BD36A4A6}" type="datetime1">
              <a:rPr lang="cs-CZ" smtClean="0"/>
              <a:t>03.07.2022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17ED-5EAF-45CB-A544-B555F19C5BD9}" type="datetime1">
              <a:rPr lang="cs-CZ" smtClean="0"/>
              <a:t>03.07.2022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69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99BD-EE97-4CC9-A44D-88F5A3120FAC}" type="datetime1">
              <a:rPr lang="cs-CZ" smtClean="0"/>
              <a:t>03.07.2022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9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0F6E-2802-44EC-909E-0C994A01AFB1}" type="datetime1">
              <a:rPr lang="cs-CZ" smtClean="0"/>
              <a:t>03.07.2022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39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AEB-9170-4D8B-876E-64132D35EB2D}" type="datetime1">
              <a:rPr lang="cs-CZ" smtClean="0"/>
              <a:t>03.07.2022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5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FF2-952C-4C30-9C1D-264270A78D77}" type="datetime1">
              <a:rPr lang="cs-CZ" smtClean="0"/>
              <a:t>03.07.2022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37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DAC4-8845-44BA-A46B-593631883D10}" type="datetime1">
              <a:rPr lang="cs-CZ" smtClean="0"/>
              <a:t>03.07.2022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7C19-C980-48BF-A179-6273087D159E}" type="datetime1">
              <a:rPr lang="cs-CZ" smtClean="0"/>
              <a:t>03.07.2022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1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AAC0-474C-459E-9375-57ACDEBA069E}" type="datetime1">
              <a:rPr lang="cs-CZ" smtClean="0"/>
              <a:t>03.07.2022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E809-2210-49B2-820F-C819D779E8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8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ermes.medpro.cz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1" y="523759"/>
            <a:ext cx="953609" cy="121026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75656" y="148860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Medical Data Protection s.r.o</a:t>
            </a:r>
            <a:r>
              <a:rPr lang="cs-CZ" sz="2000" dirty="0"/>
              <a:t>., Opuková 176/42, Řepy, 163 00 Praha</a:t>
            </a:r>
          </a:p>
          <a:p>
            <a:r>
              <a:rPr lang="cs-CZ" sz="2000" b="1" dirty="0"/>
              <a:t>IČ: </a:t>
            </a:r>
            <a:r>
              <a:rPr lang="cs-CZ" sz="2000" dirty="0"/>
              <a:t>06666167 		</a:t>
            </a:r>
            <a:r>
              <a:rPr lang="cs-CZ" sz="2000" b="1" dirty="0"/>
              <a:t>Telefon: 	</a:t>
            </a:r>
            <a:r>
              <a:rPr lang="cs-CZ" sz="2000" dirty="0"/>
              <a:t>+420 737 621 725 </a:t>
            </a:r>
          </a:p>
          <a:p>
            <a:r>
              <a:rPr lang="cs-CZ" sz="2000" b="1" dirty="0"/>
              <a:t>DIČ: </a:t>
            </a:r>
            <a:r>
              <a:rPr lang="cs-CZ" sz="2000" dirty="0"/>
              <a:t>CZ06666167 (neplátce DPH) </a:t>
            </a:r>
          </a:p>
          <a:p>
            <a:r>
              <a:rPr lang="cs-CZ" sz="2000" b="1" dirty="0"/>
              <a:t>E-mail:			www.medpro.cz</a:t>
            </a:r>
          </a:p>
          <a:p>
            <a:r>
              <a:rPr lang="cs-CZ" sz="2000" dirty="0"/>
              <a:t>info@medpro.cz			</a:t>
            </a:r>
            <a:br>
              <a:rPr lang="cs-CZ" sz="2000" dirty="0"/>
            </a:br>
            <a:r>
              <a:rPr lang="cs-CZ" sz="2000" dirty="0"/>
              <a:t>skoleni@medpro.cz</a:t>
            </a:r>
            <a:r>
              <a:rPr lang="cs-CZ" sz="2000" b="1" dirty="0"/>
              <a:t> 	Účet: </a:t>
            </a:r>
            <a:r>
              <a:rPr lang="cs-CZ" sz="2000" dirty="0"/>
              <a:t>2001347267/2010, FIO banka</a:t>
            </a:r>
            <a:br>
              <a:rPr lang="cs-CZ" sz="2000" dirty="0"/>
            </a:br>
            <a:r>
              <a:rPr lang="cs-CZ" sz="2000" dirty="0"/>
              <a:t>poradenstvi@medpro.cz 	</a:t>
            </a:r>
            <a:r>
              <a:rPr lang="cs-CZ" sz="2000" b="1" dirty="0"/>
              <a:t>Dat. schránka: </a:t>
            </a:r>
            <a:r>
              <a:rPr lang="cs-CZ" sz="2000" dirty="0" err="1"/>
              <a:t>rnuwjdr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24901" y="3139221"/>
            <a:ext cx="84955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Naše organizace byla založena v prosinci 2017.</a:t>
            </a:r>
          </a:p>
          <a:p>
            <a:endParaRPr lang="cs-CZ" sz="2000" b="1" dirty="0"/>
          </a:p>
          <a:p>
            <a:r>
              <a:rPr lang="cs-CZ" sz="2000" b="1" dirty="0"/>
              <a:t>MÁME MNOHALETÉ ZKUŠENOSTI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Naše společnost je mladá, ale tým našich odborných konzultantů pracuje ve zdravotních nebo sociálních službách již dlouhá léta. Jejich zkušenosti jsou zárukou zasvěceného a profesionálního přístupu při zavádění procesů zajišťujících ochranu osobních údajů a dat u poskytovatelů v jednotlivých zdravotnických nebo sociálních oborech.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</a:rPr>
              <a:t>Spolupracujeme s odborníky v oblasti managementu, kteří pomáhají upřesňovat případné požadavky v oblasti řízení.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69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DD8E1120-6200-E0C0-5095-E23177711714}"/>
              </a:ext>
            </a:extLst>
          </p:cNvPr>
          <p:cNvSpPr/>
          <p:nvPr/>
        </p:nvSpPr>
        <p:spPr>
          <a:xfrm>
            <a:off x="107950" y="328613"/>
            <a:ext cx="8928100" cy="5908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400" b="1" dirty="0">
                <a:latin typeface="Arial" panose="020B0604020202020204" pitchFamily="34" charset="0"/>
              </a:rPr>
              <a:t>OCHRANA OSOBNÍCH ÚDAJŮ</a:t>
            </a:r>
          </a:p>
          <a:p>
            <a:pPr algn="ctr">
              <a:defRPr/>
            </a:pP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cs-CZ" sz="2200" b="1" i="1" dirty="0">
                <a:solidFill>
                  <a:srgbClr val="002060"/>
                </a:solidFill>
                <a:latin typeface="Arial" panose="020B0604020202020204" pitchFamily="34" charset="0"/>
              </a:rPr>
              <a:t>OCHRANA OSOBNÍCH ÚDAJŮ NENÍ NIČÍM NOVÝM, V ČR JIŽ OD ROKU 2000 BYLA ŘÍZENA ZÁKONEM č. 101/2000 Sb., o ochraně osobních údajů </a:t>
            </a:r>
            <a:r>
              <a:rPr lang="cs-CZ" sz="2200" i="1" dirty="0">
                <a:solidFill>
                  <a:srgbClr val="002060"/>
                </a:solidFill>
                <a:latin typeface="Arial" panose="020B0604020202020204" pitchFamily="34" charset="0"/>
              </a:rPr>
              <a:t>(A OPRAVDU JEJ NĚKDO PLNIL?)</a:t>
            </a:r>
          </a:p>
          <a:p>
            <a:pPr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Nařízení Evropského parlamentu a Rady (EU) 2016/679 ze dne 27. dubna 2016, o</a:t>
            </a:r>
            <a:r>
              <a:rPr lang="cs-CZ" sz="2200" b="1" dirty="0">
                <a:latin typeface="Arial" panose="020B0604020202020204" pitchFamily="34" charset="0"/>
              </a:rPr>
              <a:t> ochraně fyzických osob v souvislosti se zpracováním osobních údajů a o volném pohybu těchto údajů a o zrušení směrnice 95/46/ES (obecné nařízení o ochraně osobních údajů), (dále jen GDPR)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ZÁKON  č. 110/2019, </a:t>
            </a:r>
            <a:r>
              <a:rPr lang="cs-CZ" sz="2200" dirty="0">
                <a:latin typeface="Arial" panose="020B0604020202020204" pitchFamily="34" charset="0"/>
              </a:rPr>
              <a:t>ze dne 12. 3. 2019, </a:t>
            </a:r>
            <a:r>
              <a:rPr lang="cs-CZ" sz="2200" b="1" dirty="0">
                <a:latin typeface="Arial" panose="020B0604020202020204" pitchFamily="34" charset="0"/>
              </a:rPr>
              <a:t>o zpracování osobních údajů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ZÁKON č. 111/2019, </a:t>
            </a:r>
            <a:r>
              <a:rPr lang="cs-CZ" sz="2200" dirty="0">
                <a:latin typeface="Arial" panose="020B0604020202020204" pitchFamily="34" charset="0"/>
              </a:rPr>
              <a:t>ze dne 12. 3. 2019, </a:t>
            </a:r>
            <a:r>
              <a:rPr lang="cs-CZ" sz="2200" b="1" dirty="0">
                <a:latin typeface="Arial" panose="020B0604020202020204" pitchFamily="34" charset="0"/>
              </a:rPr>
              <a:t>kterým se mění některé zákony v souvislosti s přijetím zákona o zpracování osobních údajů</a:t>
            </a:r>
            <a:endParaRPr lang="cs-CZ" sz="2200" dirty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7D7B99-852E-954B-CA6F-9D4E4C6C5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© Ing. Ludvík FILIP, NBQC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34950-8126-CBD3-7A47-E33F891B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631A76-BFD8-4C71-8F72-E54CBB8EE718}" type="slidenum">
              <a:rPr lang="cs-CZ" altLang="cs-CZ">
                <a:solidFill>
                  <a:srgbClr val="898989"/>
                </a:solidFill>
              </a:rPr>
              <a:pPr eaLnBrk="1" hangingPunct="1"/>
              <a:t>2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CC4067E9-9234-80FD-5C47-4507D82070BB}"/>
              </a:ext>
            </a:extLst>
          </p:cNvPr>
          <p:cNvSpPr/>
          <p:nvPr/>
        </p:nvSpPr>
        <p:spPr>
          <a:xfrm>
            <a:off x="395288" y="257175"/>
            <a:ext cx="8424862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</a:rPr>
              <a:t>OCHRANA OSOBNÍCH ÚDAJŮ</a:t>
            </a:r>
          </a:p>
          <a:p>
            <a:pPr algn="ctr">
              <a:defRPr/>
            </a:pP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cs-CZ" sz="2200" b="1" dirty="0">
                <a:latin typeface="Arial" panose="020B0604020202020204" pitchFamily="34" charset="0"/>
              </a:rPr>
              <a:t>PLNĚNÍ POŽADAVKŮ GDPR JE MOŽNÉ DOLOŽIT: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ZAJIŠTĚNÉM PŘÍSLUŠNÉ DOKUMENTACE A PŘÍPADNOU KONTROLOU ÚOOÚ,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CERTIFIKACÍ PLNĚNÍ POŽADAVKŮ,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PŘIHLÁŠENÍM SE KE KODEXU A MONITOROVÁNÍ PLNĚNÍ </a:t>
            </a:r>
          </a:p>
          <a:p>
            <a:pPr>
              <a:defRPr/>
            </a:pPr>
            <a:r>
              <a:rPr lang="cs-CZ" sz="2200" b="1" i="1" dirty="0">
                <a:latin typeface="Arial" panose="020B0604020202020204" pitchFamily="34" charset="0"/>
              </a:rPr>
              <a:t>     </a:t>
            </a:r>
            <a:r>
              <a:rPr lang="cs-CZ" sz="2200" i="1" dirty="0">
                <a:latin typeface="Arial" panose="020B0604020202020204" pitchFamily="34" charset="0"/>
              </a:rPr>
              <a:t>(NAPŘ. ZA POMOCI APSSCR A MEDPRO, – PŘI VLASTNÍM </a:t>
            </a:r>
          </a:p>
          <a:p>
            <a:pPr>
              <a:defRPr/>
            </a:pPr>
            <a:r>
              <a:rPr lang="cs-CZ" sz="2200" i="1" dirty="0">
                <a:latin typeface="Arial" panose="020B0604020202020204" pitchFamily="34" charset="0"/>
              </a:rPr>
              <a:t>     HODNOCENÍ PLNĚNÍ PRVNÍ VARIANTY)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FCB63F-15D5-6C93-BDCA-49770C3D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© Ing. Ludvík FILIP, NBQC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B9D8A0-DC04-4AD4-EC7C-35EFCD89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4C522D-A3B9-4E31-9F3B-17DF656C1397}" type="slidenum">
              <a:rPr lang="cs-CZ" altLang="cs-CZ">
                <a:solidFill>
                  <a:srgbClr val="898989"/>
                </a:solidFill>
              </a:rPr>
              <a:pPr eaLnBrk="1" hangingPunct="1"/>
              <a:t>3</a:t>
            </a:fld>
            <a:endParaRPr lang="cs-CZ" altLang="cs-CZ">
              <a:solidFill>
                <a:srgbClr val="898989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1A2D8D5-8D0A-6EBF-05F0-870F38FCB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4011975"/>
            <a:ext cx="5472608" cy="21099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1" y="148861"/>
            <a:ext cx="718707" cy="91214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339752" y="374100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©Medical Data Protection </a:t>
            </a:r>
            <a:r>
              <a:rPr lang="cs-CZ" sz="2400" b="1" dirty="0" err="1">
                <a:solidFill>
                  <a:srgbClr val="002060"/>
                </a:solidFill>
              </a:rPr>
              <a:t>s.r.o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4900" y="1196752"/>
            <a:ext cx="849557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Poskytovatelům zdravotních a sociálních služeb pomáháme vytvořit a zajistit ochranu osobních údajů dle GDPR, nezbytnou pro splnění zákonem daných povinností. Nabízíme rovněž ochranu dalších firemních dat, která je předpokladem pro efektivní podnikání.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</a:rPr>
              <a:t>Garantujeme nestrannost a objektivitu. Žádný z našich pracovníků monitorování není finančně nebo jiným způsobem spojen se žádnou monitorovanou organizací.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Spolupracujeme s profesními sdruženími poskytovatelů zdravotních nebo sociálních služeb, abychom ještě lépe analyzovali data a vnitřní procesy v jednotlivých zdravotnických nebo sociálních zařízeních a poskytovaných službách a současně nabídli na míru připravená řešení ochrany osobních údajů a dalších firemních dat.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</a:rPr>
              <a:t>Pro potvrzení našich tvrzení máme vyhlášenu </a:t>
            </a:r>
            <a:r>
              <a:rPr lang="cs-CZ" sz="2000" dirty="0"/>
              <a:t>POLITIKU Medical Data Protection s.r.o. v souladu s ČSN EN ISO 9001:2016 a ČSN EN ISO/IEC 17065:2013 a Obecného nařízení GDPR</a:t>
            </a:r>
            <a:endParaRPr lang="cs-CZ" sz="2000" dirty="0">
              <a:effectLst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0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1" y="148861"/>
            <a:ext cx="718707" cy="91214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339752" y="374100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</a:rPr>
              <a:t>Co je to „HERMES“?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4900" y="1287232"/>
            <a:ext cx="849557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Zcela unikátní systém pro řízení GDPR v organizaci.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</a:rPr>
              <a:t>Nejedná se o univerzální nástroj, kterých jsou na trhu desítky, ani SW řešení, kterému se musí organizace napříč výrobou a službami podřizovat bez bližších souvislostí s poskytovanými produkty nebo službami.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2060"/>
                </a:solidFill>
                <a:effectLst/>
              </a:rPr>
              <a:t>HERMES</a:t>
            </a:r>
            <a:r>
              <a:rPr lang="cs-CZ" sz="2000" dirty="0">
                <a:effectLst/>
              </a:rPr>
              <a:t> (</a:t>
            </a:r>
            <a:r>
              <a:rPr lang="cs-CZ" sz="2000" dirty="0">
                <a:effectLst/>
                <a:hlinkClick r:id="rId3"/>
              </a:rPr>
              <a:t>https://hermes.medpro.cz</a:t>
            </a:r>
            <a:r>
              <a:rPr lang="cs-CZ" sz="2000" dirty="0">
                <a:effectLst/>
              </a:rPr>
              <a:t>) je online portál, w</a:t>
            </a:r>
            <a:r>
              <a:rPr lang="cs-CZ" sz="2000" dirty="0"/>
              <a:t>ebová aplikace pro plnění GDPR, </a:t>
            </a:r>
            <a:r>
              <a:rPr lang="cs-CZ" sz="2000" dirty="0">
                <a:effectLst/>
              </a:rPr>
              <a:t>kde můžete vyřešit vše spojené s ochrannou osobních údajů.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Požadavky na ochranu osobních údajů jsou zpracovány na základě vytvořeného </a:t>
            </a:r>
            <a:r>
              <a:rPr lang="cs-CZ" sz="2000" b="1" dirty="0">
                <a:solidFill>
                  <a:srgbClr val="002060"/>
                </a:solidFill>
              </a:rPr>
              <a:t>KODEXU POSKYTOVATELŮ SOCIÁLNÍCH SLUŽEB PRO OCHRANU OSOBNÍCH ÚDAJŮ garantovaného Asociací poskytovatelů sociálních služeb ČR, z. s.</a:t>
            </a:r>
            <a:r>
              <a:rPr lang="cs-CZ" sz="2000" dirty="0"/>
              <a:t>, se kterým byl společně vytvářen, aby naplnil specifické požadavky členů Asociace. Není to produkt od stolu, ale nástroj vytvořený Vašimi zástupci z Asociace.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portál </a:t>
            </a:r>
            <a:r>
              <a:rPr lang="cs-CZ" sz="2000" b="1" dirty="0">
                <a:solidFill>
                  <a:srgbClr val="002060"/>
                </a:solidFill>
              </a:rPr>
              <a:t>HERMES</a:t>
            </a:r>
            <a:r>
              <a:rPr lang="cs-CZ" sz="2000" dirty="0"/>
              <a:t> navazuje portál </a:t>
            </a:r>
            <a:r>
              <a:rPr lang="cs-CZ" sz="2000" b="1" dirty="0">
                <a:solidFill>
                  <a:srgbClr val="002060"/>
                </a:solidFill>
              </a:rPr>
              <a:t>ZEUS</a:t>
            </a:r>
            <a:r>
              <a:rPr lang="cs-CZ" sz="2000" dirty="0"/>
              <a:t>, </a:t>
            </a:r>
            <a:r>
              <a:rPr lang="cs-CZ" altLang="cs-CZ" sz="2000" i="1" dirty="0">
                <a:solidFill>
                  <a:srgbClr val="002060"/>
                </a:solidFill>
              </a:rPr>
              <a:t>Informační portál o ochraně osobních údajů ve zdravotnictví a v oblasti sociálních služeb</a:t>
            </a:r>
            <a:r>
              <a:rPr lang="cs-CZ" altLang="cs-CZ" sz="2000" dirty="0"/>
              <a:t>, který se bude rozvíjet s množstvím účastníků a požadavky na aktualizace údajů a dat. Společný portál s náměty, odkazy a sdílením zkušeností.</a:t>
            </a:r>
            <a:endParaRPr lang="cs-CZ" sz="2000" dirty="0">
              <a:effectLst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8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1" y="148861"/>
            <a:ext cx="718707" cy="912144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029436" y="16853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</a:rPr>
              <a:t>Schéma postupu při tvorbě Kodexu chování a implementačního balíčku. Výstupy jsou součástí HERMES.</a:t>
            </a:r>
            <a:endParaRPr lang="cs-CZ" sz="2400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489955" y="6356350"/>
            <a:ext cx="2895600" cy="365125"/>
          </a:xfrm>
        </p:spPr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6</a:t>
            </a:fld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641611" y="1516722"/>
            <a:ext cx="3960439" cy="0"/>
          </a:xfrm>
          <a:prstGeom prst="straightConnector1">
            <a:avLst/>
          </a:prstGeom>
          <a:ln w="38100" cmpd="tri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Vývojový diagram: spojnice 14"/>
          <p:cNvSpPr/>
          <p:nvPr/>
        </p:nvSpPr>
        <p:spPr>
          <a:xfrm>
            <a:off x="1772566" y="1378222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Vývojový diagram: spojnice 15"/>
          <p:cNvSpPr/>
          <p:nvPr/>
        </p:nvSpPr>
        <p:spPr>
          <a:xfrm>
            <a:off x="1772566" y="2048222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07504" y="2758354"/>
            <a:ext cx="14167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/>
              <a:t>SDRUŽENÍ</a:t>
            </a:r>
          </a:p>
          <a:p>
            <a:pPr algn="ctr"/>
            <a:r>
              <a:rPr lang="cs-CZ" sz="1600" dirty="0"/>
              <a:t>Správce Registru Kodexu chování</a:t>
            </a:r>
          </a:p>
        </p:txBody>
      </p:sp>
      <p:sp>
        <p:nvSpPr>
          <p:cNvPr id="28" name="Vývojový diagram: spojnice 27"/>
          <p:cNvSpPr/>
          <p:nvPr/>
        </p:nvSpPr>
        <p:spPr>
          <a:xfrm>
            <a:off x="1780460" y="2744432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Vývojový diagram: spojnice 34"/>
          <p:cNvSpPr/>
          <p:nvPr/>
        </p:nvSpPr>
        <p:spPr>
          <a:xfrm>
            <a:off x="1772566" y="3304665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 flipH="1">
            <a:off x="2744154" y="4286554"/>
            <a:ext cx="3865002" cy="0"/>
          </a:xfrm>
          <a:prstGeom prst="straightConnector1">
            <a:avLst/>
          </a:prstGeom>
          <a:ln w="38100" cmpd="tri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Vývojový diagram: spojnice 38"/>
          <p:cNvSpPr/>
          <p:nvPr/>
        </p:nvSpPr>
        <p:spPr>
          <a:xfrm>
            <a:off x="1772566" y="4049454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2281571" y="1557776"/>
            <a:ext cx="4680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Uzavření </a:t>
            </a:r>
            <a:r>
              <a:rPr lang="cs-CZ" sz="1200" b="1" i="1" dirty="0">
                <a:solidFill>
                  <a:schemeClr val="tx1"/>
                </a:solidFill>
              </a:rPr>
              <a:t>Licenční smlouvy </a:t>
            </a:r>
            <a:r>
              <a:rPr lang="cs-CZ" sz="1200" i="1" dirty="0">
                <a:solidFill>
                  <a:schemeClr val="tx1"/>
                </a:solidFill>
              </a:rPr>
              <a:t>na tvorbu a monitorování Kodexu chování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3093091" y="2351633"/>
            <a:ext cx="2996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Spolupráce při tvorbě </a:t>
            </a:r>
            <a:r>
              <a:rPr lang="cs-CZ" sz="1200" b="1" i="1" dirty="0">
                <a:solidFill>
                  <a:schemeClr val="tx1"/>
                </a:solidFill>
              </a:rPr>
              <a:t>Kodexu chování.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3098022" y="2962398"/>
            <a:ext cx="3364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Spolupráce při tvorbě </a:t>
            </a:r>
            <a:r>
              <a:rPr lang="cs-CZ" sz="1200" b="1" i="1" dirty="0">
                <a:solidFill>
                  <a:schemeClr val="tx1"/>
                </a:solidFill>
              </a:rPr>
              <a:t>Implementačního balíčku</a:t>
            </a:r>
            <a:endParaRPr lang="cs-CZ" sz="1200" i="1" dirty="0">
              <a:solidFill>
                <a:schemeClr val="tx1"/>
              </a:solidFill>
            </a:endParaRPr>
          </a:p>
        </p:txBody>
      </p:sp>
      <p:cxnSp>
        <p:nvCxnSpPr>
          <p:cNvPr id="56" name="Přímá spojnice se šipkou 55"/>
          <p:cNvCxnSpPr/>
          <p:nvPr/>
        </p:nvCxnSpPr>
        <p:spPr>
          <a:xfrm flipH="1">
            <a:off x="2641610" y="2320114"/>
            <a:ext cx="3960439" cy="0"/>
          </a:xfrm>
          <a:prstGeom prst="straightConnector1">
            <a:avLst/>
          </a:prstGeom>
          <a:ln w="38100" cmpd="tri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délník 56"/>
          <p:cNvSpPr/>
          <p:nvPr/>
        </p:nvSpPr>
        <p:spPr>
          <a:xfrm>
            <a:off x="2051720" y="3656057"/>
            <a:ext cx="56166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Spolupráce při realizaci </a:t>
            </a:r>
            <a:r>
              <a:rPr lang="cs-CZ" sz="1200" b="1" i="1" dirty="0">
                <a:solidFill>
                  <a:schemeClr val="tx1"/>
                </a:solidFill>
              </a:rPr>
              <a:t> základních školení </a:t>
            </a:r>
            <a:r>
              <a:rPr lang="cs-CZ" sz="1200" i="1" dirty="0">
                <a:solidFill>
                  <a:schemeClr val="tx1"/>
                </a:solidFill>
              </a:rPr>
              <a:t>pro potenciální účastníky</a:t>
            </a:r>
            <a:r>
              <a:rPr lang="cs-CZ" sz="1200" b="1" i="1" dirty="0">
                <a:solidFill>
                  <a:schemeClr val="tx1"/>
                </a:solidFill>
              </a:rPr>
              <a:t> Kodexu chování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cxnSp>
        <p:nvCxnSpPr>
          <p:cNvPr id="58" name="Přímá spojnice se šipkou 57"/>
          <p:cNvCxnSpPr/>
          <p:nvPr/>
        </p:nvCxnSpPr>
        <p:spPr>
          <a:xfrm flipH="1">
            <a:off x="2641611" y="2956882"/>
            <a:ext cx="3960439" cy="0"/>
          </a:xfrm>
          <a:prstGeom prst="straightConnector1">
            <a:avLst/>
          </a:prstGeom>
          <a:ln w="38100" cmpd="tri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2641611" y="3562306"/>
            <a:ext cx="3960439" cy="0"/>
          </a:xfrm>
          <a:prstGeom prst="straightConnector1">
            <a:avLst/>
          </a:prstGeom>
          <a:ln w="38100" cmpd="tri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bdélník 59"/>
          <p:cNvSpPr/>
          <p:nvPr/>
        </p:nvSpPr>
        <p:spPr>
          <a:xfrm>
            <a:off x="2994183" y="4304129"/>
            <a:ext cx="3364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Předávání informací o registrovaných organizacích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634143" y="4972547"/>
            <a:ext cx="4202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Monitorování plnění požadavků v rámci </a:t>
            </a:r>
            <a:r>
              <a:rPr lang="cs-CZ" sz="1200" b="1" i="1" dirty="0">
                <a:solidFill>
                  <a:schemeClr val="tx1"/>
                </a:solidFill>
              </a:rPr>
              <a:t>E-Atest </a:t>
            </a:r>
            <a:r>
              <a:rPr lang="cs-CZ" sz="1200" b="1" dirty="0"/>
              <a:t>©</a:t>
            </a:r>
          </a:p>
          <a:p>
            <a:pPr algn="ctr"/>
            <a:r>
              <a:rPr lang="cs-CZ" sz="1200" i="1" dirty="0">
                <a:solidFill>
                  <a:schemeClr val="tx1"/>
                </a:solidFill>
              </a:rPr>
              <a:t>Předávání informací o monitorovaných organizacích</a:t>
            </a:r>
          </a:p>
        </p:txBody>
      </p:sp>
      <p:sp>
        <p:nvSpPr>
          <p:cNvPr id="63" name="Vývojový diagram: spojnice 62"/>
          <p:cNvSpPr/>
          <p:nvPr/>
        </p:nvSpPr>
        <p:spPr>
          <a:xfrm>
            <a:off x="1763688" y="4685073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64" name="Přímá spojnice se šipkou 63"/>
          <p:cNvCxnSpPr/>
          <p:nvPr/>
        </p:nvCxnSpPr>
        <p:spPr>
          <a:xfrm>
            <a:off x="2703757" y="4941168"/>
            <a:ext cx="3821355" cy="0"/>
          </a:xfrm>
          <a:prstGeom prst="straightConnector1">
            <a:avLst/>
          </a:prstGeom>
          <a:ln w="38100" cmpd="tri">
            <a:solidFill>
              <a:schemeClr val="accent6">
                <a:lumMod val="75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ývojový diagram: spojnice 65"/>
          <p:cNvSpPr/>
          <p:nvPr/>
        </p:nvSpPr>
        <p:spPr>
          <a:xfrm>
            <a:off x="1781936" y="5409220"/>
            <a:ext cx="504056" cy="504056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2516415" y="5632201"/>
            <a:ext cx="4202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Spolupráce po dobu platnosti Licenční smlouvy:</a:t>
            </a:r>
          </a:p>
          <a:p>
            <a:pPr marL="541338" indent="355600">
              <a:buFont typeface="Arial" panose="020B0604020202020204" pitchFamily="34" charset="0"/>
              <a:buChar char="•"/>
            </a:pPr>
            <a:r>
              <a:rPr lang="cs-CZ" sz="1200" i="1" dirty="0"/>
              <a:t>Zlepšování Kodexu chování</a:t>
            </a:r>
          </a:p>
          <a:p>
            <a:pPr marL="541338" indent="355600">
              <a:buFont typeface="Arial" panose="020B0604020202020204" pitchFamily="34" charset="0"/>
              <a:buChar char="•"/>
            </a:pPr>
            <a:r>
              <a:rPr lang="cs-CZ" sz="1200" i="1" dirty="0">
                <a:solidFill>
                  <a:schemeClr val="tx1"/>
                </a:solidFill>
              </a:rPr>
              <a:t>Upgrade Implementačního balíčku</a:t>
            </a:r>
          </a:p>
          <a:p>
            <a:pPr marL="541338" indent="355600">
              <a:buFont typeface="Arial" panose="020B0604020202020204" pitchFamily="34" charset="0"/>
              <a:buChar char="•"/>
            </a:pPr>
            <a:r>
              <a:rPr lang="cs-CZ" sz="1200" i="1" dirty="0"/>
              <a:t>Spolupráce při rozvoji HERMES a ZEUS</a:t>
            </a:r>
            <a:endParaRPr lang="cs-CZ" sz="1200" i="1" dirty="0">
              <a:solidFill>
                <a:schemeClr val="tx1"/>
              </a:solidFill>
            </a:endParaRPr>
          </a:p>
        </p:txBody>
      </p:sp>
      <p:cxnSp>
        <p:nvCxnSpPr>
          <p:cNvPr id="68" name="Přímá spojnice se šipkou 67"/>
          <p:cNvCxnSpPr/>
          <p:nvPr/>
        </p:nvCxnSpPr>
        <p:spPr>
          <a:xfrm flipH="1">
            <a:off x="2744154" y="5661248"/>
            <a:ext cx="3960439" cy="0"/>
          </a:xfrm>
          <a:prstGeom prst="straightConnector1">
            <a:avLst/>
          </a:prstGeom>
          <a:ln w="38100" cmpd="tri">
            <a:solidFill>
              <a:schemeClr val="accent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Obrázek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28632"/>
            <a:ext cx="1006739" cy="127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12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1" y="148861"/>
            <a:ext cx="718707" cy="912144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029436" y="168530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</a:rPr>
              <a:t>Co je obsahem portálu HERMES?</a:t>
            </a:r>
            <a:endParaRPr lang="cs-CZ" sz="2400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489955" y="6356350"/>
            <a:ext cx="2895600" cy="365125"/>
          </a:xfrm>
        </p:spPr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7</a:t>
            </a:fld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F2160873-8E94-21E3-F334-9E52FBE9CF2C}"/>
              </a:ext>
            </a:extLst>
          </p:cNvPr>
          <p:cNvSpPr/>
          <p:nvPr/>
        </p:nvSpPr>
        <p:spPr>
          <a:xfrm>
            <a:off x="324900" y="1405420"/>
            <a:ext cx="84955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Plné znění </a:t>
            </a:r>
            <a:r>
              <a:rPr lang="cs-CZ" sz="2000" b="1" dirty="0">
                <a:solidFill>
                  <a:srgbClr val="002060"/>
                </a:solidFill>
              </a:rPr>
              <a:t>KODEXU POSKYTOVATELŮ SOCIÁLNÍCH SLUŽEB PRO OCHRANU OSOBNÍCH ÚDAJŮ garantovaného Asociací poskytovatelů sociálních služeb ČR, z. 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effectLst/>
              </a:rPr>
              <a:t>Smlouvy a protokoly </a:t>
            </a:r>
            <a:r>
              <a:rPr lang="cs-CZ" sz="2000" dirty="0">
                <a:effectLst/>
              </a:rPr>
              <a:t>– formuláře pro rychle zpracování  smluv a protokolů na ochranu osobních údajů.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Informace o zpracování osobních údajů </a:t>
            </a:r>
            <a:r>
              <a:rPr lang="cs-CZ" sz="2000" dirty="0"/>
              <a:t>pro jednotlivé skupiny subjektu údajů.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Záznamy o činnostech zpracování </a:t>
            </a:r>
            <a:r>
              <a:rPr lang="cs-CZ" sz="2000" dirty="0"/>
              <a:t>dle kategorií fyzických osob a příjemců.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Lhůty pro uchovávání osobních údajů </a:t>
            </a:r>
            <a:r>
              <a:rPr lang="cs-CZ" sz="2000" dirty="0"/>
              <a:t>dle nosiče údajů.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Kalkulačka rizik </a:t>
            </a:r>
            <a:r>
              <a:rPr lang="cs-CZ" sz="2000" dirty="0"/>
              <a:t>podle subjektu údajů – po vyplnění dotazníků jsou k dispozici výstupy na pětistupňové škále rizik pro následná technická nebo organizační řešení pro snížení rizik.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GDPR echo </a:t>
            </a:r>
            <a:r>
              <a:rPr lang="cs-CZ" sz="2000" dirty="0"/>
              <a:t>– změny v portále, jež se Vám zobrazují pro vaši potřebu.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E-Basic</a:t>
            </a:r>
            <a:r>
              <a:rPr lang="cs-CZ" sz="2000" dirty="0"/>
              <a:t> – systém pro interní vyhodnocování plnění požadavků dle Kodexu.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Vlastní úložiště </a:t>
            </a:r>
            <a:r>
              <a:rPr lang="cs-CZ" sz="2000" dirty="0"/>
              <a:t>– zde je možné ukládat své vlastní další dokumenty pro podporu ochrany osobních údajů.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471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600787-3BE1-1BA3-5965-50BCCDBD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© Ing. Ludvík FILIP, NBQC</a:t>
            </a:r>
          </a:p>
        </p:txBody>
      </p:sp>
      <p:pic>
        <p:nvPicPr>
          <p:cNvPr id="25603" name="Obrázek 9">
            <a:extLst>
              <a:ext uri="{FF2B5EF4-FFF2-40B4-BE49-F238E27FC236}">
                <a16:creationId xmlns:a16="http://schemas.microsoft.com/office/drawing/2014/main" id="{14819133-F4B8-AA15-095B-B77C0AEC7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2713"/>
            <a:ext cx="93345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7232E61A-3B1B-0D52-9F4F-013E3B933F58}"/>
              </a:ext>
            </a:extLst>
          </p:cNvPr>
          <p:cNvSpPr/>
          <p:nvPr/>
        </p:nvSpPr>
        <p:spPr>
          <a:xfrm>
            <a:off x="155575" y="1070769"/>
            <a:ext cx="8834438" cy="5508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JEDNODUCHÉ A POHODLNÉ PŘIHLÁŠENÍ SE K PLNĚNÍ KODEXU </a:t>
            </a:r>
            <a:r>
              <a:rPr lang="cs-CZ" sz="2200" b="1" dirty="0">
                <a:solidFill>
                  <a:srgbClr val="002060"/>
                </a:solidFill>
                <a:latin typeface="Arial" panose="020B0604020202020204" pitchFamily="34" charset="0"/>
              </a:rPr>
              <a:t>- ZDARMA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ÚHRADA PODPORY PLNĚNÍ </a:t>
            </a:r>
            <a:r>
              <a:rPr lang="cs-CZ" sz="2200" b="1" dirty="0">
                <a:solidFill>
                  <a:srgbClr val="002060"/>
                </a:solidFill>
                <a:latin typeface="Arial" panose="020B0604020202020204" pitchFamily="34" charset="0"/>
              </a:rPr>
              <a:t>- HRAZENÉ DLE CENÍKU</a:t>
            </a:r>
            <a:endParaRPr lang="cs-CZ" sz="2200" b="1" dirty="0">
              <a:latin typeface="Arial" panose="020B0604020202020204" pitchFamily="34" charset="0"/>
            </a:endParaRPr>
          </a:p>
          <a:p>
            <a:pPr marL="542925" lvl="1" indent="-276225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latin typeface="Arial" panose="020B0604020202020204" pitchFamily="34" charset="0"/>
              </a:rPr>
              <a:t>NĚKTERÉ DOKUMENTY JSOU JIŽ ZPRACOVANÉ </a:t>
            </a:r>
            <a:r>
              <a:rPr lang="cs-CZ" sz="2200" i="1" dirty="0">
                <a:latin typeface="Arial" panose="020B0604020202020204" pitchFamily="34" charset="0"/>
              </a:rPr>
              <a:t>(VE SPOLUPRÁCI S APSSCR)</a:t>
            </a:r>
          </a:p>
          <a:p>
            <a:pPr marL="542925" lvl="1" indent="-276225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latin typeface="Arial" panose="020B0604020202020204" pitchFamily="34" charset="0"/>
              </a:rPr>
              <a:t>NĚKTERÉ PŘEDVYPLNĚNÉ JE TŘEBA  DOPLNIT A DOPRACOVAT</a:t>
            </a:r>
          </a:p>
          <a:p>
            <a:pPr marL="542925" lvl="1" indent="-276225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latin typeface="Arial" panose="020B0604020202020204" pitchFamily="34" charset="0"/>
              </a:rPr>
              <a:t>NA ZÁKLADĚ UPOZORNĚNÍ NĚKTERÉ VYTVOŘIT</a:t>
            </a:r>
          </a:p>
          <a:p>
            <a:pPr marL="542925" lvl="1" indent="-276225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latin typeface="Arial" panose="020B0604020202020204" pitchFamily="34" charset="0"/>
              </a:rPr>
              <a:t>MOŽNOST NAHRÁVAT VŠECHNY VLASTNÍ DOKUMENTY K GDPR (2 GB + 2 GB ZÁLOHA V CENĚ SLUŽBY)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PRAVIDELNĚ HODNOTIT PLNĚNÍ, </a:t>
            </a:r>
            <a:r>
              <a:rPr lang="cs-CZ" sz="2200" dirty="0">
                <a:latin typeface="Arial" panose="020B0604020202020204" pitchFamily="34" charset="0"/>
              </a:rPr>
              <a:t>NEBO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latin typeface="Arial" panose="020B0604020202020204" pitchFamily="34" charset="0"/>
              </a:rPr>
              <a:t>POŽADAT O EXTERNÍ MONITOROVÁNÍ </a:t>
            </a:r>
            <a:r>
              <a:rPr lang="cs-CZ" sz="2200" b="1" dirty="0">
                <a:solidFill>
                  <a:srgbClr val="002060"/>
                </a:solidFill>
                <a:latin typeface="Arial" panose="020B0604020202020204" pitchFamily="34" charset="0"/>
              </a:rPr>
              <a:t>- HRAZENÉ DLE CENÍKU </a:t>
            </a:r>
            <a:r>
              <a:rPr lang="cs-CZ" sz="2200" i="1" dirty="0">
                <a:solidFill>
                  <a:srgbClr val="002060"/>
                </a:solidFill>
                <a:latin typeface="Arial" panose="020B0604020202020204" pitchFamily="34" charset="0"/>
              </a:rPr>
              <a:t>(akreditace ÚOOÚ je ještě daleko)</a:t>
            </a:r>
          </a:p>
          <a:p>
            <a:pPr>
              <a:defRPr/>
            </a:pPr>
            <a:endParaRPr lang="cs-CZ" sz="2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NEBO NEDĚLAT NIC, TŘEBA SE NIC NESTANE (A ZKUSILI JSTE JÍZDU V NOCI BEZ SVĚTEL?).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41CEC9-CFAA-0265-FC4F-B2BF80D86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B25C71-8986-4445-8439-B41C7735715B}" type="slidenum">
              <a:rPr lang="cs-CZ" altLang="cs-CZ">
                <a:solidFill>
                  <a:srgbClr val="898989"/>
                </a:solidFill>
              </a:rPr>
              <a:pPr eaLnBrk="1" hangingPunct="1"/>
              <a:t>8</a:t>
            </a:fld>
            <a:endParaRPr lang="cs-CZ" altLang="cs-CZ">
              <a:solidFill>
                <a:srgbClr val="898989"/>
              </a:solidFill>
            </a:endParaRPr>
          </a:p>
        </p:txBody>
      </p:sp>
      <p:sp>
        <p:nvSpPr>
          <p:cNvPr id="25606" name="Obdélník 41">
            <a:extLst>
              <a:ext uri="{FF2B5EF4-FFF2-40B4-BE49-F238E27FC236}">
                <a16:creationId xmlns:a16="http://schemas.microsoft.com/office/drawing/2014/main" id="{9D35DAB7-EBAA-542E-72B3-F302E9074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47650"/>
            <a:ext cx="6624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2060"/>
                </a:solidFill>
                <a:latin typeface="Arial" panose="020B0604020202020204" pitchFamily="34" charset="0"/>
              </a:rPr>
              <a:t>OCHRANA OSOBNÍCH ÚDAJŮ – JAK NA TO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1" y="523759"/>
            <a:ext cx="953609" cy="121026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75656" y="148860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Medical Data Protection s.r.o</a:t>
            </a:r>
            <a:r>
              <a:rPr lang="cs-CZ" sz="2000" dirty="0"/>
              <a:t>., Opuková 176/42, Řepy, 163 00 Praha</a:t>
            </a:r>
          </a:p>
          <a:p>
            <a:r>
              <a:rPr lang="cs-CZ" sz="2000" b="1" dirty="0"/>
              <a:t>IČ: </a:t>
            </a:r>
            <a:r>
              <a:rPr lang="cs-CZ" sz="2000" dirty="0"/>
              <a:t>06666167 		</a:t>
            </a:r>
            <a:r>
              <a:rPr lang="cs-CZ" sz="2000" b="1" dirty="0"/>
              <a:t>Telefon: 	</a:t>
            </a:r>
            <a:r>
              <a:rPr lang="cs-CZ" sz="2000" dirty="0"/>
              <a:t>+420 737 621 725 </a:t>
            </a:r>
          </a:p>
          <a:p>
            <a:r>
              <a:rPr lang="cs-CZ" sz="2000" b="1" dirty="0"/>
              <a:t>DIČ: </a:t>
            </a:r>
            <a:r>
              <a:rPr lang="cs-CZ" sz="2000" dirty="0"/>
              <a:t>CZ06666167 (neplátce DPH) </a:t>
            </a:r>
          </a:p>
          <a:p>
            <a:r>
              <a:rPr lang="cs-CZ" sz="2000" b="1" dirty="0"/>
              <a:t>E-mail:			www.medpro.cz</a:t>
            </a:r>
          </a:p>
          <a:p>
            <a:r>
              <a:rPr lang="cs-CZ" sz="2000" dirty="0"/>
              <a:t>info@medpro.cz			</a:t>
            </a:r>
            <a:br>
              <a:rPr lang="cs-CZ" sz="2000" dirty="0"/>
            </a:br>
            <a:r>
              <a:rPr lang="cs-CZ" sz="2000" dirty="0"/>
              <a:t>skoleni@medpro.cz</a:t>
            </a:r>
            <a:r>
              <a:rPr lang="cs-CZ" sz="2000" b="1" dirty="0"/>
              <a:t> 	Účet: </a:t>
            </a:r>
            <a:r>
              <a:rPr lang="cs-CZ" sz="2000" dirty="0"/>
              <a:t>2001347267/2010, FIO banka</a:t>
            </a:r>
            <a:br>
              <a:rPr lang="cs-CZ" sz="2000" dirty="0"/>
            </a:br>
            <a:r>
              <a:rPr lang="cs-CZ" sz="2000" dirty="0"/>
              <a:t>poradenstvi@medpro.cz 	</a:t>
            </a:r>
            <a:r>
              <a:rPr lang="cs-CZ" sz="2000" b="1" dirty="0"/>
              <a:t>Dat. schránka: </a:t>
            </a:r>
            <a:r>
              <a:rPr lang="cs-CZ" sz="2000" dirty="0" err="1"/>
              <a:t>rnuwjdr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24901" y="3139221"/>
            <a:ext cx="84955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 případě jakýchkoli dotazů nás prosím kontaktujte na uvedené kontaktní údaje, případně i prostřednictvím našich webových stránek.</a:t>
            </a:r>
          </a:p>
          <a:p>
            <a:endParaRPr lang="cs-CZ" sz="2000" b="1" dirty="0">
              <a:solidFill>
                <a:srgbClr val="002060"/>
              </a:solidFill>
              <a:effectLst/>
            </a:endParaRPr>
          </a:p>
          <a:p>
            <a:r>
              <a:rPr lang="cs-CZ" sz="2000" b="1" dirty="0">
                <a:solidFill>
                  <a:srgbClr val="002060"/>
                </a:solidFill>
              </a:rPr>
              <a:t>Na další spolupráci se jménem našeho týmu těší</a:t>
            </a:r>
          </a:p>
          <a:p>
            <a:endParaRPr lang="cs-CZ" sz="2000" b="1" dirty="0">
              <a:solidFill>
                <a:srgbClr val="002060"/>
              </a:solidFill>
              <a:effectLst/>
            </a:endParaRPr>
          </a:p>
          <a:p>
            <a:endParaRPr lang="cs-CZ" sz="2000" b="1" dirty="0">
              <a:solidFill>
                <a:srgbClr val="002060"/>
              </a:solidFill>
            </a:endParaRPr>
          </a:p>
          <a:p>
            <a:r>
              <a:rPr lang="cs-CZ" sz="2000" b="1" dirty="0">
                <a:solidFill>
                  <a:srgbClr val="002060"/>
                </a:solidFill>
                <a:effectLst/>
              </a:rPr>
              <a:t>Ing. Ludvík FILIP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jednatel</a:t>
            </a:r>
            <a:endParaRPr lang="cs-CZ" sz="2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Medical Data Protection s.r.o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E809-2210-49B2-820F-C819D779E8C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440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1191</Words>
  <Application>Microsoft Office PowerPoint</Application>
  <PresentationFormat>Předvádění na obrazovce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NBQC</dc:creator>
  <cp:lastModifiedBy>NBQC</cp:lastModifiedBy>
  <cp:revision>28</cp:revision>
  <dcterms:created xsi:type="dcterms:W3CDTF">2018-02-26T21:17:42Z</dcterms:created>
  <dcterms:modified xsi:type="dcterms:W3CDTF">2022-07-03T08:11:18Z</dcterms:modified>
</cp:coreProperties>
</file>