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1"/>
    <p:sldMasterId id="2147483702" r:id="rId2"/>
  </p:sldMasterIdLst>
  <p:notesMasterIdLst>
    <p:notesMasterId r:id="rId42"/>
  </p:notesMasterIdLst>
  <p:sldIdLst>
    <p:sldId id="256" r:id="rId3"/>
    <p:sldId id="262" r:id="rId4"/>
    <p:sldId id="1174" r:id="rId5"/>
    <p:sldId id="1157" r:id="rId6"/>
    <p:sldId id="1158" r:id="rId7"/>
    <p:sldId id="1163" r:id="rId8"/>
    <p:sldId id="1164" r:id="rId9"/>
    <p:sldId id="1165" r:id="rId10"/>
    <p:sldId id="1166" r:id="rId11"/>
    <p:sldId id="1168" r:id="rId12"/>
    <p:sldId id="1169" r:id="rId13"/>
    <p:sldId id="1167" r:id="rId14"/>
    <p:sldId id="1170" r:id="rId15"/>
    <p:sldId id="1171" r:id="rId16"/>
    <p:sldId id="1134" r:id="rId17"/>
    <p:sldId id="1175" r:id="rId18"/>
    <p:sldId id="1176" r:id="rId19"/>
    <p:sldId id="1177" r:id="rId20"/>
    <p:sldId id="1178" r:id="rId21"/>
    <p:sldId id="1179" r:id="rId22"/>
    <p:sldId id="1180" r:id="rId23"/>
    <p:sldId id="1181" r:id="rId24"/>
    <p:sldId id="1182" r:id="rId25"/>
    <p:sldId id="1183" r:id="rId26"/>
    <p:sldId id="1184" r:id="rId27"/>
    <p:sldId id="1185" r:id="rId28"/>
    <p:sldId id="1186" r:id="rId29"/>
    <p:sldId id="1187" r:id="rId30"/>
    <p:sldId id="1188" r:id="rId31"/>
    <p:sldId id="1189" r:id="rId32"/>
    <p:sldId id="1190" r:id="rId33"/>
    <p:sldId id="1191" r:id="rId34"/>
    <p:sldId id="1192" r:id="rId35"/>
    <p:sldId id="1193" r:id="rId36"/>
    <p:sldId id="1195" r:id="rId37"/>
    <p:sldId id="1196" r:id="rId38"/>
    <p:sldId id="1197" r:id="rId39"/>
    <p:sldId id="1173" r:id="rId40"/>
    <p:sldId id="1140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ánková Ivana Mgr. (MPSV)" initials="BIM(" lastIdx="1" clrIdx="0">
    <p:extLst>
      <p:ext uri="{19B8F6BF-5375-455C-9EA6-DF929625EA0E}">
        <p15:presenceInfo xmlns:p15="http://schemas.microsoft.com/office/powerpoint/2012/main" userId="S::ivana.berankova@mpsv.cz::8dc4619e-4a2d-45de-b90a-4a6f643f1e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3792" autoAdjust="0"/>
  </p:normalViewPr>
  <p:slideViewPr>
    <p:cSldViewPr snapToGrid="0">
      <p:cViewPr varScale="1">
        <p:scale>
          <a:sx n="63" d="100"/>
          <a:sy n="63" d="100"/>
        </p:scale>
        <p:origin x="7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97734-5AF6-42A4-8FDF-1B8F08967E3B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E95D4-6B5D-419E-90AF-193EB7595A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58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3C0B9-76DB-4B8B-95B2-BA9E5781D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430D3D-9F00-44DA-9C70-A001AFF34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3B00D2-DB0E-4945-A041-6EEDEA43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DFDCE5-9B06-496D-A6AE-319F6F3BA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BAFD54-ABC1-4621-93B6-3EACC02E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96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778F50-6EC1-490A-8934-399A3EB6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F2F487-89FA-4852-843A-9CF3A22D4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61731D-7F30-44AA-A65B-6BC4306C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CABA6C-ADC8-42FA-961C-4CA6513F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C0883E-18C6-4A1C-90A8-F72C2060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50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5422A8-077D-450F-B757-1FF5E7BC3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064BF9-9811-46A8-9417-181CC0C1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4F59E-164F-4FAE-8334-4AACEDF7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0A7A52-A092-4E3F-B3EA-302A8C2A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01B1CB-EE67-4286-A6BD-09E2765F3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972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2016000" y="2610000"/>
            <a:ext cx="9696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2015065" y="4089600"/>
            <a:ext cx="9696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2016000" y="4885200"/>
            <a:ext cx="9696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1128000" y="2636837"/>
            <a:ext cx="72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1128000" y="4089600"/>
            <a:ext cx="72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1128000" y="4885200"/>
            <a:ext cx="72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12192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382" y="202407"/>
            <a:ext cx="5270169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527382" y="1137600"/>
            <a:ext cx="1113723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134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18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00000"/>
            <a:ext cx="528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6192000" y="1800000"/>
            <a:ext cx="528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529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00000"/>
            <a:ext cx="10752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720000" y="4032000"/>
            <a:ext cx="10752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289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720000" y="2412000"/>
            <a:ext cx="10752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720000" y="1440000"/>
            <a:ext cx="10752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20000" y="1836000"/>
            <a:ext cx="10752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760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12192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2016000" y="2610000"/>
            <a:ext cx="9696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1128000" y="2636837"/>
            <a:ext cx="72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12192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382" y="202407"/>
            <a:ext cx="5270169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527382" y="1137600"/>
            <a:ext cx="1113723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302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655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00000"/>
            <a:ext cx="528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6192000" y="1800000"/>
            <a:ext cx="528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04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9D659-6755-4D74-9455-E4083D4C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91D895-20BD-4318-A55E-2A245A67B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1435B5-C162-4770-9C24-9E2D45F9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386698-3F5C-435D-A122-69D830E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EC4464-86F8-4322-B253-45455A319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057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00000"/>
            <a:ext cx="10752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0000" y="4032000"/>
            <a:ext cx="10752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706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412000"/>
            <a:ext cx="10752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720000" y="1440000"/>
            <a:ext cx="10752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720000" y="1836000"/>
            <a:ext cx="10752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5558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A4B6B-AB35-4C3C-8EFB-8CBDFC7B1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21F2EB-A143-4C3C-8E9B-4EBC42250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B8CB64-E727-4DB1-BCF6-5132790F0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DD5D3B-4392-45C9-BC47-7D9B4692E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83CB3B-E81D-47FC-90D3-A846C220E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46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80B2A-5FE4-487D-A74E-09D14C16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07114-4693-4732-B7D2-031479D8A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78EC51-AE64-4637-A64A-86A8E17A7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467B2E-B388-4B06-8D2D-C735260E2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E9740E-1BE8-4226-BE28-F45FF1B8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BE7327-0A50-4DE4-920C-36C48138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50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A20DC-ACB3-4229-946A-D7A500B7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032EB7-35A1-427F-B34D-4C1F61491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0186FA-35D3-4725-82E9-8475F2B82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BF15C4-1033-4672-A7BA-325EEDD3E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5BFFC6-77D0-478E-97D5-B969A70F5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C891621-3183-4648-A9E6-7D7710D9F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D5AB2D-DE5F-491C-8B2C-ADE61E16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20AECE-1DA6-4F1E-B031-3C8DF667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5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CE9D3-7009-49DD-B923-9D110DDC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D5226F-B1CF-402E-98EE-CA0125129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4B2658-51AE-4BA2-8E86-04425D8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7133C9-9DA2-4414-B694-20EBB5EE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11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4CED7B-CC3A-437D-8244-26D8258D7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C0D622-6A77-4B15-A965-1ECD7B75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F3A72E1-0EF3-483A-B847-C27F13D8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56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B17A1-5D2D-49FA-85E5-E0010978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2E8F0-41D4-4F17-BD35-3C808BD5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0341B1-C4DF-47B4-8BF9-578EA368D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778BDE-0308-4B1D-A509-E73A7765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8BC699-1675-46EB-9448-AFEBE657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99810F-D865-454C-810E-A32CCE0D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4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A17EC9-D271-45A3-8095-68A826757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E58D61-1C84-4084-9B58-F9A9557D3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5E2958-AAF9-4D57-88C9-5003542B9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C6AF35-5FA1-45D1-844A-F39BBC982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3E21B3-127F-45A8-9064-C622DA99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C8BA20-0B3B-47BE-9A0E-B4F00A4C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90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6B3323-8E31-4BFD-8268-8B85337E5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13E739-82AD-45FD-AD5A-7B847E8FB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FA370-A784-4640-8C1B-5F37320B4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7EB29-7B32-462A-8BC5-F69CA55E2C27}" type="datetimeFigureOut">
              <a:rPr lang="cs-CZ" smtClean="0"/>
              <a:t>18.06.2023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154BA5-1F68-4641-9687-D17E7DE59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619045-461C-44BC-856A-29DE10F52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947-529E-466B-9071-0FFED4E33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20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12192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80000" y="0"/>
            <a:ext cx="11232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0752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0000" y="6516000"/>
            <a:ext cx="148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cs-CZ"/>
              <a:t>14. - 15. 5. 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256000" y="6516000"/>
            <a:ext cx="92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520000" y="6516000"/>
            <a:ext cx="62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12192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0865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psv.cz/web/cz/vyzvy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24413-2DE9-4B5F-AEDA-C03CDC818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575" y="3645692"/>
            <a:ext cx="9144000" cy="1909763"/>
          </a:xfrm>
        </p:spPr>
        <p:txBody>
          <a:bodyPr>
            <a:normAutofit/>
          </a:bodyPr>
          <a:lstStyle/>
          <a:p>
            <a:br>
              <a:rPr lang="cs-CZ" b="1" dirty="0"/>
            </a:br>
            <a:endParaRPr lang="cs-CZ" b="1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04241D5-AD7B-43DA-8341-CB820C416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5762"/>
            <a:ext cx="9144000" cy="1979141"/>
          </a:xfrm>
        </p:spPr>
        <p:txBody>
          <a:bodyPr/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          		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39432F8-7A12-42E1-BE96-2F120EDE6CD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26" y="303956"/>
            <a:ext cx="3562699" cy="103906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0005E1D-8182-495B-8D46-1D3455D1C17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75" y="303956"/>
            <a:ext cx="1276699" cy="1109174"/>
          </a:xfrm>
          <a:prstGeom prst="rect">
            <a:avLst/>
          </a:prstGeom>
          <a:noFill/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87B9A624-8E3A-40E0-9AFB-5D35AE22C656}"/>
              </a:ext>
            </a:extLst>
          </p:cNvPr>
          <p:cNvSpPr/>
          <p:nvPr/>
        </p:nvSpPr>
        <p:spPr>
          <a:xfrm>
            <a:off x="1524001" y="1695361"/>
            <a:ext cx="9144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200" b="1" dirty="0"/>
          </a:p>
          <a:p>
            <a:pPr algn="ctr"/>
            <a:endParaRPr lang="cs-CZ" sz="3200" b="1" dirty="0"/>
          </a:p>
          <a:p>
            <a:pPr algn="ctr"/>
            <a:r>
              <a:rPr lang="cs-CZ" sz="3200" b="1" dirty="0"/>
              <a:t>MINISTERSTVO PRÁCE A SOCIÁLNÍCH VĚCÍ</a:t>
            </a:r>
            <a:endParaRPr lang="cs-CZ" sz="3200" dirty="0"/>
          </a:p>
          <a:p>
            <a:pPr algn="ctr"/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Národní plán obnovy část 3.3.3 </a:t>
            </a:r>
          </a:p>
          <a:p>
            <a:pPr algn="ctr"/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cs-CZ" sz="36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cs-CZ" sz="36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Rozvoj a modernizace materiálně technické základny sociálních služeb </a:t>
            </a:r>
            <a:r>
              <a:rPr lang="cs-CZ" sz="36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br>
              <a:rPr lang="cs-CZ" sz="36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3200" dirty="0"/>
            </a:br>
            <a:endParaRPr lang="cs-CZ" sz="32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6BE7B1D-F48C-96FA-2DB9-A1897213EA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8017" y="311326"/>
            <a:ext cx="2646317" cy="110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0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Indikátory, pro které jsou stanoveny cílové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  hodnoty jako závazek příjemce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Žadatel o podporu </a:t>
            </a:r>
            <a:r>
              <a:rPr lang="cs-CZ" sz="2000" dirty="0">
                <a:solidFill>
                  <a:srgbClr val="FF0000"/>
                </a:solidFill>
              </a:rPr>
              <a:t>povinně volí min. 3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   indikátory z uvedených skupin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   v závislosti na charakteru projektu: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1. indikátor 00041 (závazný)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2. indikátor 00039 nebo 00040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3. indikátor 00042 nebo 00043 nebo 00044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E04B0B74-8161-E646-A171-664FF13B4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8930" y="1673898"/>
            <a:ext cx="5657704" cy="413612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8D85385-621A-B756-4252-B100452D65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02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Indikátory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D1A8EBB1-3410-ED6C-2F40-07FDCCB1B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Environmentální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Indikátory, které musí příjemce vykazovat: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Více informací o indikátorech - Příloha č. 2 specifických pravidel: </a:t>
            </a:r>
            <a:r>
              <a:rPr lang="cs-CZ" sz="2000" dirty="0">
                <a:solidFill>
                  <a:srgbClr val="FF0000"/>
                </a:solidFill>
              </a:rPr>
              <a:t>Metodické listy indikátorů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67D093D-B6BD-0F5C-5714-1F584B1718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2875" y="2278691"/>
            <a:ext cx="8606249" cy="3023817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1BB4F16-89FB-706A-AEE8-4CA3E2D347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2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u="sng" dirty="0">
                <a:solidFill>
                  <a:schemeClr val="accent1">
                    <a:lumMod val="75000"/>
                  </a:schemeClr>
                </a:solidFill>
              </a:rPr>
              <a:t>Žadatel musí v okamžiku podání žádosti o podporu předložit následující dokumenty: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Plná moc (pokud žádost podepisuje za žadatele jiná osoba)</a:t>
            </a:r>
          </a:p>
          <a:p>
            <a:pPr marL="342900" indent="-342900">
              <a:buFont typeface="+mj-lt"/>
              <a:buAutoNum type="arabicPeriod"/>
            </a:pPr>
            <a:r>
              <a:rPr lang="nn-NO" sz="2000" dirty="0">
                <a:solidFill>
                  <a:schemeClr val="accent1">
                    <a:lumMod val="75000"/>
                  </a:schemeClr>
                </a:solidFill>
              </a:rPr>
              <a:t>Doklad o právní subjektivitě žadatele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Studii proveditelnosti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zpracovanou dle vzoru, včetně jejích povinných příloh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Doklad o prokázání právních vztahů k nemovitému majetku, který je předmětem projektu, např.: </a:t>
            </a:r>
          </a:p>
          <a:p>
            <a:pPr lvl="1"/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výpis z katastru nemovitostí; kupní smlouvu; smlouvu o budoucí smlouvě kupní; nájemní smlouvu; smlouvu o výpůjčce; jiný právní akt opravňující žadatele k užívání nemovitosti minimálně do konce udržitelnosti projektu, </a:t>
            </a:r>
          </a:p>
          <a:p>
            <a:pPr lvl="1"/>
            <a:r>
              <a:rPr lang="cs-CZ" sz="1800" dirty="0">
                <a:solidFill>
                  <a:srgbClr val="FF0000"/>
                </a:solidFill>
              </a:rPr>
              <a:t>Je možné zhodnotit i majetek, který žadatel nevlastní, avšak majitelem musí být jeden z oprávněných žadatelů dotace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(viz obecná pravidla, str. 40)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Znalecké posudky se stanovením ceny pořizovaných nemovitostí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Doklad prokazující povolení o umístění stavby v území dle stavebního zákona č. 183/2006 Sb., a to např. </a:t>
            </a:r>
            <a:r>
              <a:rPr lang="cs-CZ" sz="2000" dirty="0">
                <a:solidFill>
                  <a:srgbClr val="FF0000"/>
                </a:solidFill>
              </a:rPr>
              <a:t>územní rozhodnutí s nabytím právní moci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Doklad prokazující povolení k realizaci stavebního záměru dle stavebního zákona č. 183/2006 Sb. </a:t>
            </a:r>
          </a:p>
          <a:p>
            <a:pPr lvl="1"/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Pokud žadatel nemá doklad prokazující povolení k realizaci stavebního záměru v době podání žádosti o podporu k dispozici, pak předkládá žádost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FA9BBA7-F0E3-06D3-BC6C-326D038A2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0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 případě stavebních úprav, které nepodléhají stavebnímu řízení bez ohledu na to, zda se jedná o způsobilý výdaj, či nikoliv, doloží žadatel vyjádření příslušného stavebního úřadu potvrzující tento fakt. </a:t>
            </a:r>
          </a:p>
          <a:p>
            <a:pPr marL="457200" indent="-457200"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Projektovou dokumentaci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stavby v podrobnosti pro vydání stavebního povolení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 případě ÚSC: Usnesení zastupitelstva územního samosprávného celku apod., ze kterého bude zřetelný souhlas s realizací projektu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Položkový rozpočet stavby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vypracovaný na podkladě aktuálního ceníku </a:t>
            </a:r>
            <a:r>
              <a:rPr lang="cs-CZ" sz="2200" dirty="0">
                <a:solidFill>
                  <a:srgbClr val="FF0000"/>
                </a:solidFill>
              </a:rPr>
              <a:t>ÚRS, RTS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Souhlasné stanovisko subjektu, který vydal komunitní plán sociálních služeb, střednědobý plán rozvoje sociálních služeb kraje nebo Národní strategii rozvoje sociálních služeb 2016–2025. 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Pověření k výkonu služby obecného hospodářského zájmu 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Závazné stanovisko orgánu památkové péče, pokud je pro daný projekt relevantní 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Potvrzení energetického specialisty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o splnění specifických kritérií přijatelnosti v oblasti energetické náročnosti budovy </a:t>
            </a:r>
          </a:p>
          <a:p>
            <a:pPr marL="457200" indent="-457200">
              <a:buAutoNum type="arabicPeriod" startAt="8"/>
            </a:pPr>
            <a:endParaRPr lang="cs-CZ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D734399-C97A-472C-6571-BD9D0A2C20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85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Souhlas zřizovatele s realizací projektu v případě příspěvkových organizací územních samosprávných celků nebo státních příspěvkových organizací. 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Kontrolní protokol dle Technických pokynů k uplatňování zásady „významně nepoškozovat“ (</a:t>
            </a:r>
            <a:r>
              <a:rPr lang="cs-CZ" sz="1800" dirty="0">
                <a:solidFill>
                  <a:srgbClr val="FF0000"/>
                </a:solidFill>
              </a:rPr>
              <a:t>DNSH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1800" dirty="0">
                <a:solidFill>
                  <a:srgbClr val="FF0000"/>
                </a:solidFill>
              </a:rPr>
              <a:t>Energetický posudek</a:t>
            </a:r>
          </a:p>
          <a:p>
            <a:pPr marL="342900" indent="-342900" algn="l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Průkaz energetické náročnosti budovy</a:t>
            </a:r>
          </a:p>
          <a:p>
            <a:pPr marL="342900" indent="-342900" algn="l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Odborný posudek, zpracovaný odborně způsobilou osobou v souladu s Metodikou posuzování staveb z hlediska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       výskytu obecně a zvláště </a:t>
            </a:r>
            <a:r>
              <a:rPr lang="cs-CZ" sz="1800" dirty="0">
                <a:solidFill>
                  <a:srgbClr val="FF0000"/>
                </a:solidFill>
              </a:rPr>
              <a:t>chráněných synantropních druhů živočichů</a:t>
            </a:r>
          </a:p>
          <a:p>
            <a:pPr marL="342900" indent="-342900" algn="l">
              <a:lnSpc>
                <a:spcPct val="100000"/>
              </a:lnSpc>
              <a:buAutoNum type="arabicPeriod" startAt="21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Doklad o existenci historie subjektu – min. 3 roky</a:t>
            </a:r>
          </a:p>
          <a:p>
            <a:pPr marL="342900" indent="-342900" algn="l">
              <a:lnSpc>
                <a:spcPct val="100000"/>
              </a:lnSpc>
              <a:buAutoNum type="arabicPeriod" startAt="21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Předběžné stanovisko Kraje o tom, zda službu po skončení realizace projektu </a:t>
            </a:r>
            <a:r>
              <a:rPr lang="cs-CZ" sz="1800" dirty="0">
                <a:solidFill>
                  <a:srgbClr val="FF0000"/>
                </a:solidFill>
              </a:rPr>
              <a:t>plánuje zařadit do krajské sítě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       sociálních služeb </a:t>
            </a:r>
          </a:p>
          <a:p>
            <a:pPr lvl="1"/>
            <a:r>
              <a:rPr lang="cs-CZ" sz="1700" dirty="0">
                <a:solidFill>
                  <a:schemeClr val="accent1">
                    <a:lumMod val="75000"/>
                  </a:schemeClr>
                </a:solidFill>
              </a:rPr>
              <a:t>Pokud služba již v síti je, stanovisko kraje se nedokládá </a:t>
            </a:r>
          </a:p>
          <a:p>
            <a:pPr marL="0" indent="0">
              <a:buNone/>
            </a:pP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E04287-595A-25B1-066A-D16DF8F51D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805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018129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600" b="1" dirty="0">
                <a:solidFill>
                  <a:srgbClr val="92D050"/>
                </a:solidFill>
              </a:rPr>
            </a:br>
            <a:r>
              <a:rPr lang="cs-CZ" sz="3600" b="1" dirty="0">
                <a:solidFill>
                  <a:schemeClr val="bg1"/>
                </a:solidFill>
              </a:rPr>
              <a:t>Klimatický koeficient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56" y="1428506"/>
            <a:ext cx="11212830" cy="4531301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Podpora výstavby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Opatření na dosažení potřeby primární energie </a:t>
            </a:r>
            <a:r>
              <a:rPr lang="cs-CZ" sz="2400" dirty="0">
                <a:solidFill>
                  <a:srgbClr val="FF0000"/>
                </a:solidFill>
              </a:rPr>
              <a:t>alespoň o 20 % nižší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, než je požadavek na budovy s téměř nulovou spotřebou energie (základním dokumentem pro budovy s téměř nulovou spotřebou je směrnice Evropského parlamentu a Rady 2010/31/EU novelizována směrnicí 2018/844/EU, dále dokumenty zákon č. 406/2000 Sb., příloha č. 5 prováděcí vyhlášky č. 264/2020 Sb.).</a:t>
            </a:r>
          </a:p>
          <a:p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Podpora rekonstrukce 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Opatření zaměřená na energetickou účinnost, která v průměru </a:t>
            </a:r>
            <a:r>
              <a:rPr lang="cs-CZ" sz="2400" dirty="0">
                <a:solidFill>
                  <a:srgbClr val="FF0000"/>
                </a:solidFill>
              </a:rPr>
              <a:t>dosáhnou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buď alespoň 30% úspory primární energie, nebo alespoň 30% snížení přímých a nepřímých emisí skleníkových plynů.</a:t>
            </a:r>
          </a:p>
          <a:p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Podpora rekonstrukce B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Opatření zaměřená na energetickou účinnost, která v průměru </a:t>
            </a:r>
            <a:r>
              <a:rPr lang="cs-CZ" sz="2400" dirty="0">
                <a:solidFill>
                  <a:srgbClr val="FF0000"/>
                </a:solidFill>
              </a:rPr>
              <a:t>nedosáhnou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alespoň 30 % úspor primární energie, ani alespoň 30 % snížení přímých a nepřímých skleníkových plynů. Minimální nutná dosažená úspora energie (resp. snížení skleník. plynů) činí 2 %.</a:t>
            </a:r>
          </a:p>
          <a:p>
            <a:pPr marL="0" indent="0">
              <a:buNone/>
            </a:pP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4EDFB88-6099-66E2-2476-F0B251BA8A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9428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33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Výzva 31_22_044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výzva:  31_22_044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- 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Modernizace a rozvoj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pobytových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služeb sociální péče </a:t>
            </a:r>
          </a:p>
          <a:p>
            <a:r>
              <a:rPr lang="cs-CZ" dirty="0">
                <a:solidFill>
                  <a:srgbClr val="FF0000"/>
                </a:solidFill>
              </a:rPr>
              <a:t>Průběžná, jednokolová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(projekty mezi sebou nesoutěží)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vyhlášení:  do 30. 6. 2023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zahájení příjmu žádostí: předpoklad do 15.7. 2023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ukončení příjmu žádostí: předpoklad 15.7. 2024 v 16:00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nejzazší datum pro ukončení fyzické realizace: </a:t>
            </a:r>
            <a:r>
              <a:rPr lang="cs-CZ" dirty="0">
                <a:solidFill>
                  <a:srgbClr val="FF0000"/>
                </a:solidFill>
              </a:rPr>
              <a:t>31. 12. 2025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alokace: 2,7 mld. Kč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1 žadatel – max. 5 žádostí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4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AD3BB2B-C86E-5F91-09F6-512AC480D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3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Cíl výzvy: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vznik nebo navýšení kapacity těch pobytových zařízení sociálních služeb</a:t>
            </a:r>
          </a:p>
          <a:p>
            <a:pPr marL="0" lvl="0" indent="0">
              <a:buNone/>
            </a:pPr>
            <a:endParaRPr lang="cs-CZ" sz="9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Podporované aktivity</a:t>
            </a:r>
          </a:p>
          <a:p>
            <a:pPr marL="0" indent="0">
              <a:buNone/>
            </a:pPr>
            <a:endParaRPr lang="cs-CZ" sz="9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➢ nákup nemovitostí včetně pozemků </a:t>
            </a:r>
          </a:p>
          <a:p>
            <a:pPr marL="0" indent="0" algn="l">
              <a:buNone/>
            </a:pPr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➢ výstavba, rekonstrukce a úpravy zázemí pro poskytování pobytových služeb sociální péče </a:t>
            </a:r>
          </a:p>
          <a:p>
            <a:pPr marL="0" indent="0" algn="l">
              <a:buNone/>
            </a:pPr>
            <a:endParaRPr lang="cs-CZ" sz="9600" dirty="0">
              <a:solidFill>
                <a:srgbClr val="FF0000"/>
              </a:solidFill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9600" dirty="0">
                <a:solidFill>
                  <a:srgbClr val="FF0000"/>
                </a:solidFill>
              </a:rPr>
              <a:t>nutné dodržet tzv. materiálně-technické standardy – MTS</a:t>
            </a:r>
          </a:p>
          <a:p>
            <a:pPr marL="0" indent="0">
              <a:buNone/>
            </a:pPr>
            <a:r>
              <a:rPr lang="cs-CZ" sz="9600" dirty="0">
                <a:solidFill>
                  <a:srgbClr val="FF0000"/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26101D9-01D1-2ABB-497C-43F088DAF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4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Podporované sociální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3100" b="1" u="sng" dirty="0">
                <a:solidFill>
                  <a:schemeClr val="accent1">
                    <a:lumMod val="75000"/>
                  </a:schemeClr>
                </a:solidFill>
              </a:rPr>
              <a:t>Projekty na podporu infrastruktury těchto sociálních služeb:  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 Odlehčovací služby – pouze v pobytové formě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Týdenní stacionáře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Domovy pro osoby se zdravotním postižením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Domovy pro seniory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Domovy se zvláštním režimem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Chráněné bydlení</a:t>
            </a:r>
            <a:r>
              <a:rPr lang="cs-CZ" sz="34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C55A734-3011-E2CC-5B8A-1DD781D173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137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Oprávnění 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Oprávnění žadatelé:</a:t>
            </a:r>
            <a:r>
              <a:rPr lang="cs-CZ" sz="8000" b="1" u="sng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Kraje, obce, města, městské části</a:t>
            </a:r>
          </a:p>
          <a:p>
            <a:pPr lvl="1"/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+ jejich příspěvkové organizace </a:t>
            </a:r>
          </a:p>
          <a:p>
            <a:pPr lvl="1"/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+ organizace, které může zřizovat obec nebo kraj</a:t>
            </a:r>
          </a:p>
          <a:p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Dobrovolné svazky obcí</a:t>
            </a:r>
          </a:p>
          <a:p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Organizační složky státu a jejich příspěvkové organizace</a:t>
            </a:r>
          </a:p>
          <a:p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Nestátní neziskové organizace (spolek, OPS, ústav, nadace, nadační fond)</a:t>
            </a:r>
          </a:p>
          <a:p>
            <a:pPr lvl="1"/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(Zakladatelem nestátních neziskových organizací nesmí být podnikatelský subjekt (obchodní společnost– s.r.o., a.s. apod.)</a:t>
            </a:r>
          </a:p>
          <a:p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Církve, církevní organizace, církevní právnické osoby</a:t>
            </a:r>
          </a:p>
          <a:p>
            <a:pPr marL="0" indent="0">
              <a:buNone/>
            </a:pPr>
            <a:r>
              <a:rPr lang="cs-CZ" sz="8000" i="0" u="none" strike="noStrike" baseline="0" dirty="0">
                <a:solidFill>
                  <a:srgbClr val="FF0000"/>
                </a:solidFill>
              </a:rPr>
              <a:t>Žadatel o podporu je poskytovatelem služeb obecného hospodářského zájmu dle rozhodnutí Komise 2012/21/EU </a:t>
            </a:r>
            <a:endParaRPr lang="cs-CZ" sz="80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9A57F9-4689-FA43-B934-0207DCFA0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9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08" y="348334"/>
            <a:ext cx="11202042" cy="1377724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2800" b="1" dirty="0">
                <a:solidFill>
                  <a:schemeClr val="accent6"/>
                </a:solidFill>
              </a:rPr>
              <a:t>Aktuální výzvy</a:t>
            </a:r>
            <a:br>
              <a:rPr lang="cs-CZ" sz="2800" b="1" dirty="0">
                <a:solidFill>
                  <a:schemeClr val="accent6"/>
                </a:solidFill>
              </a:rPr>
            </a:br>
            <a:r>
              <a:rPr lang="cs-CZ" sz="2800" b="1" i="0" u="none" strike="noStrike" baseline="0" dirty="0">
                <a:solidFill>
                  <a:schemeClr val="accent6"/>
                </a:solidFill>
                <a:latin typeface="Calibri" panose="020F0502020204030204" pitchFamily="34" charset="0"/>
              </a:rPr>
              <a:t> </a:t>
            </a:r>
            <a:r>
              <a:rPr lang="cs-CZ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Rozvoj a modernizace materiálně technické základny sociálních služeb 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Příjem žádostí: </a:t>
            </a:r>
          </a:p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31_22_043: Zvyšování kapacit nepobytových komunitních sociálních služeb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Plánované květen 2023: </a:t>
            </a:r>
          </a:p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31_22_044: Modernizace a rozvoj pobytových služeb sociální péče </a:t>
            </a:r>
          </a:p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31_22_066: Nákup nízkoemisních vozidel pro sociální služby</a:t>
            </a: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https://www.mpsv.cz/web/cz/vyzvy1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363D67C-0188-E759-1F0D-1F6D8B0F54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34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Výše dotace: 10 mil. Kč – 80 mil. Kč (2. a další žádost max. </a:t>
            </a:r>
            <a:r>
              <a:rPr lang="cs-CZ" sz="2400" dirty="0">
                <a:solidFill>
                  <a:srgbClr val="FF0000"/>
                </a:solidFill>
              </a:rPr>
              <a:t>25 mil. Kč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457200" lvl="1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 tzv. neziskový sektor </a:t>
            </a:r>
            <a:r>
              <a:rPr lang="cs-CZ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včetně DPH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</a:p>
          <a:p>
            <a:pPr marL="914400" lvl="2">
              <a:lnSpc>
                <a:spcPct val="130000"/>
              </a:lnSpc>
              <a:spcBef>
                <a:spcPts val="0"/>
              </a:spcBef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Spolek, OPS, ústav, církev, církevní organizace, církevní právnická osoba, nadace, nadační fond</a:t>
            </a:r>
            <a:endParaRPr lang="cs-CZ" sz="1600" i="0" u="none" strike="noStrike" baseline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457200" lvl="1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 tzv. veřejný sektor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</a:rPr>
              <a:t>bez </a:t>
            </a:r>
            <a:r>
              <a:rPr lang="cs-CZ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DPH.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Financování: 100 % dotace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Propláceno v režimu Ex post </a:t>
            </a:r>
          </a:p>
          <a:p>
            <a:pPr marL="457200" lvl="1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nově bude umožněno využít režimu </a:t>
            </a:r>
            <a:r>
              <a:rPr lang="cs-CZ" dirty="0">
                <a:solidFill>
                  <a:srgbClr val="FF0000"/>
                </a:solidFill>
              </a:rPr>
              <a:t>kombinovaného ex post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financování příjemcům spadajícím do neziskového sektoru.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Udržitelnost: 10 let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93EC99-56E5-4702-2FFE-AF2F62478F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62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900" b="1" u="sng" dirty="0">
                <a:solidFill>
                  <a:schemeClr val="accent1">
                    <a:lumMod val="75000"/>
                  </a:schemeClr>
                </a:solidFill>
              </a:rPr>
              <a:t>Hlavní způsobilé výdaje: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Týkají se stavby či rekonstrukce a </a:t>
            </a:r>
            <a:r>
              <a:rPr lang="cs-CZ" sz="4400" dirty="0">
                <a:solidFill>
                  <a:srgbClr val="FF0000"/>
                </a:solidFill>
              </a:rPr>
              <a:t>musí být součástí každého projektu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Nové budovy</a:t>
            </a:r>
          </a:p>
          <a:p>
            <a:pPr lvl="1"/>
            <a:r>
              <a:rPr lang="cs-CZ" sz="4300" dirty="0">
                <a:solidFill>
                  <a:schemeClr val="accent1">
                    <a:lumMod val="75000"/>
                  </a:schemeClr>
                </a:solidFill>
              </a:rPr>
              <a:t>Výstavba, přístavba, nástavba nových budov sloužících k poskytování registrovaných sociálních služeb,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Stavební úpravy 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(rekonstrukce, modernizace...) stávajících budov sloužících k poskytování registrovaných sociálních služeb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Vytvoření </a:t>
            </a: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zázemí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 pro poskytování registrovaných sociálních služeb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Nákup stavby (celé nebo její části) včetně pozemku, která bude v rámci projektu zrekonstruována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Nákup stavby určené k odstranění ( včetně </a:t>
            </a: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demolice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), předcházející výstavbě stavby, která je hlavním způsobilým výdajem projektu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500" dirty="0">
                <a:solidFill>
                  <a:schemeClr val="accent1">
                    <a:lumMod val="75000"/>
                  </a:schemeClr>
                </a:solidFill>
              </a:rPr>
              <a:t>Stavební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Výdaje vázané na </a:t>
            </a: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energetické úspory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>
                <a:solidFill>
                  <a:schemeClr val="accent1">
                    <a:lumMod val="75000"/>
                  </a:schemeClr>
                </a:solidFill>
              </a:rPr>
              <a:t>Systémy protipožární ochrany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>
                <a:solidFill>
                  <a:schemeClr val="accent1">
                    <a:lumMod val="75000"/>
                  </a:schemeClr>
                </a:solidFill>
              </a:rPr>
              <a:t>Zeleň na budovách…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62491E9-D9B1-EE66-5FA2-10E1B7813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62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Vedlejší</a:t>
            </a:r>
            <a:r>
              <a:rPr lang="cs-CZ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způsobilé výdaje</a:t>
            </a:r>
            <a:r>
              <a:rPr lang="cs-CZ" u="sng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l"/>
            <a:endParaRPr lang="cs-CZ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způsobilé pouze za předpokladu realizace aktivit vymezených v hlavních způsobilých výdajích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nesmí v úhrnu </a:t>
            </a:r>
            <a:r>
              <a:rPr lang="cs-CZ" sz="2400" dirty="0">
                <a:solidFill>
                  <a:srgbClr val="FF0000"/>
                </a:solidFill>
              </a:rPr>
              <a:t>přesáhnout 10 %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výše celkových způsobilých výdajů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pořízení vybavení pro zajištění provozu zařízení s vazbou na poskytování sociálních služeb, asistenčních a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</a:rPr>
              <a:t>asistivních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technologií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kompenzační pomůcky pro výkon přímé práce s klientem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zdravotnické prostředky pro sociální služby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projektová dokumentace, povinná publicita</a:t>
            </a: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B4C48A4-F7F3-799A-571C-8461194CC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31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Indikátory, pro které jsou stanoveny cílové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  hodnoty jako závazek příjemce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Žadatel o podporu </a:t>
            </a:r>
            <a:r>
              <a:rPr lang="cs-CZ" sz="2000" dirty="0">
                <a:solidFill>
                  <a:srgbClr val="FF0000"/>
                </a:solidFill>
              </a:rPr>
              <a:t>povinně volí min. 3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   indikátory z uvedených skupin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   v závislosti na charakteru projektu: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1. indikátor 00041 (závazný)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2. indikátor 00037 nebo 00038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3. indikátor 00042 nebo 00043 nebo 00044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8D85385-621A-B756-4252-B100452D6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8FF1A89-C19A-9CF2-313D-39CED264CC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9466" y="1617001"/>
            <a:ext cx="6149838" cy="429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77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Indikátory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D1A8EBB1-3410-ED6C-2F40-07FDCCB1B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Environmentální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Indikátory, které musí příjemce vykazovat: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Více informací o indikátorech - Příloha č. 2 specifických pravidel: </a:t>
            </a:r>
            <a:r>
              <a:rPr lang="cs-CZ" sz="2000" dirty="0">
                <a:solidFill>
                  <a:srgbClr val="FF0000"/>
                </a:solidFill>
              </a:rPr>
              <a:t>Metodické listy indikátorů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67D093D-B6BD-0F5C-5714-1F584B1718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2875" y="2278691"/>
            <a:ext cx="8606249" cy="3023817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1BB4F16-89FB-706A-AEE8-4CA3E2D347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60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u="sng" dirty="0">
                <a:solidFill>
                  <a:schemeClr val="accent1">
                    <a:lumMod val="75000"/>
                  </a:schemeClr>
                </a:solidFill>
              </a:rPr>
              <a:t>Žadatel musí v okamžiku podání žádosti o podporu předložit následující dokumenty: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Plná moc (pokud žádost podepisuje za žadatele jiná osoba)</a:t>
            </a:r>
          </a:p>
          <a:p>
            <a:pPr marL="342900" indent="-342900">
              <a:buFont typeface="+mj-lt"/>
              <a:buAutoNum type="arabicPeriod"/>
            </a:pPr>
            <a:r>
              <a:rPr lang="nn-NO" sz="2000" dirty="0">
                <a:solidFill>
                  <a:schemeClr val="accent1">
                    <a:lumMod val="75000"/>
                  </a:schemeClr>
                </a:solidFill>
              </a:rPr>
              <a:t>Doklad o právní subjektivitě žadatele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Studii proveditelnosti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zpracovanou dle vzoru, včetně jejích povinných příloh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Doklad o prokázání právních vztahů k nemovitému majetku, který je předmětem projektu, např.: </a:t>
            </a:r>
          </a:p>
          <a:p>
            <a:pPr lvl="1"/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výpis z katastru nemovitostí; kupní smlouvu; smlouvu o budoucí smlouvě kupní; nájemní smlouvu; smlouvu o výpůjčce; jiný právní akt opravňující žadatele k užívání nemovitosti minimálně do konce udržitelnosti projektu, </a:t>
            </a:r>
          </a:p>
          <a:p>
            <a:pPr lvl="1"/>
            <a:r>
              <a:rPr lang="cs-CZ" sz="1800" dirty="0">
                <a:solidFill>
                  <a:srgbClr val="FF0000"/>
                </a:solidFill>
              </a:rPr>
              <a:t>Je možné zhodnotit i majetek, který žadatel nevlastní, avšak majitelem musí být jeden z oprávněných příjemců dotace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(viz obecná pravidla, str. 40)</a:t>
            </a:r>
          </a:p>
          <a:p>
            <a:pPr marL="457200" indent="-457200" algn="l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Znalecké posudky se stanovením ceny pořizovaných nemovitostí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Doklad prokazující povolení o umístění stavby v území dle stavebního zákona č. 183/2006 Sb., a to např. </a:t>
            </a:r>
            <a:r>
              <a:rPr lang="cs-CZ" sz="2000" dirty="0">
                <a:solidFill>
                  <a:srgbClr val="FF0000"/>
                </a:solidFill>
              </a:rPr>
              <a:t>územní rozhodnutí s nabytím právní moci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Doklad prokazující povolení k realizaci stavebního záměru dle stavebního zákona č. 183/2006 Sb. </a:t>
            </a:r>
          </a:p>
          <a:p>
            <a:pPr lvl="1"/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Pokud žadatel nemá doklad prokazující povolení k realizaci stavebního záměru v době podání žádosti o podporu k dispozici, pak předkládá žádost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FA9BBA7-F0E3-06D3-BC6C-326D038A2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981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 případě stavebních úprav, které nepodléhají stavebnímu řízení bez ohledu na to, zda se jedná o způsobilý výdaj, či nikoliv, doloží žadatel vyjádření příslušného stavebního úřadu potvrzující tento fakt. </a:t>
            </a:r>
          </a:p>
          <a:p>
            <a:pPr marL="457200" indent="-457200"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Projektovou dokumentaci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stavby v podrobnosti pro vydání stavebního povolení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 případě ÚSC: Usnesení zastupitelstva územního samosprávného celku apod., ze kterého bude zřetelný souhlas s realizací projektu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Položkový rozpočet stavby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vypracovaný na podkladě aktuálního ceníku </a:t>
            </a:r>
            <a:r>
              <a:rPr lang="cs-CZ" sz="2200" dirty="0">
                <a:solidFill>
                  <a:srgbClr val="FF0000"/>
                </a:solidFill>
              </a:rPr>
              <a:t>ÚRS, RTS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Souhlasné stanovisko subjektu, který vydal komunitní plán sociálních služeb, střednědobý plán rozvoje sociálních služeb kraje nebo Národní strategii rozvoje sociálních služeb 2016–2025. 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Pověření k výkonu služby obecného hospodářského zájmu 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Závazné stanovisko orgánu památkové péče, pokud je pro daný projekt relevantní </a:t>
            </a:r>
          </a:p>
          <a:p>
            <a:pPr marL="457200" indent="-457200">
              <a:buFont typeface="Arial" panose="020B0604020202020204" pitchFamily="34" charset="0"/>
              <a:buAutoNum type="arabicPeriod" startAt="8"/>
            </a:pPr>
            <a:r>
              <a:rPr lang="cs-CZ" sz="2200" dirty="0">
                <a:solidFill>
                  <a:srgbClr val="FF0000"/>
                </a:solidFill>
              </a:rPr>
              <a:t>Potvrzení energetického specialisty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o splnění specifických kritérií přijatelnosti v oblasti energetické náročnosti budovy </a:t>
            </a:r>
          </a:p>
          <a:p>
            <a:pPr marL="457200" indent="-457200">
              <a:buAutoNum type="arabicPeriod" startAt="8"/>
            </a:pPr>
            <a:endParaRPr lang="cs-CZ" sz="19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D734399-C97A-472C-6571-BD9D0A2C20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25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 žádosti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Souhlas zřizovatele s realizací projektu v případě příspěvkových organizací územních samosprávných celků nebo státních příspěvkových organizací. 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Kontrolní protokol dle Technických pokynů k uplatňování zásady „významně nepoškozovat“ (</a:t>
            </a:r>
            <a:r>
              <a:rPr lang="cs-CZ" sz="1800" dirty="0">
                <a:solidFill>
                  <a:srgbClr val="FF0000"/>
                </a:solidFill>
              </a:rPr>
              <a:t>DNSH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1800" dirty="0">
                <a:solidFill>
                  <a:srgbClr val="FF0000"/>
                </a:solidFill>
              </a:rPr>
              <a:t>Energetický posudek</a:t>
            </a:r>
          </a:p>
          <a:p>
            <a:pPr marL="342900" indent="-342900" algn="l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Průkaz energetické náročnosti budovy</a:t>
            </a:r>
          </a:p>
          <a:p>
            <a:pPr marL="342900" indent="-342900" algn="l">
              <a:buFont typeface="+mj-lt"/>
              <a:buAutoNum type="arabicPeriod" startAt="16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Odborný posudek, zpracovaný odborně způsobilou osobou v souladu s Metodikou posuzování staveb z hlediska</a:t>
            </a:r>
          </a:p>
          <a:p>
            <a:pPr marL="0" indent="0" algn="l">
              <a:buNone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       výskytu obecně a zvláště </a:t>
            </a:r>
            <a:r>
              <a:rPr lang="cs-CZ" sz="1800" dirty="0">
                <a:solidFill>
                  <a:srgbClr val="FF0000"/>
                </a:solidFill>
              </a:rPr>
              <a:t>chráněných synantropních druhů živočichů</a:t>
            </a:r>
          </a:p>
          <a:p>
            <a:pPr marL="342900" indent="-342900" algn="l">
              <a:lnSpc>
                <a:spcPct val="100000"/>
              </a:lnSpc>
              <a:buAutoNum type="arabicPeriod" startAt="21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Doklad o existenci historie subjektu – min. 3 roky</a:t>
            </a:r>
          </a:p>
          <a:p>
            <a:pPr marL="342900" indent="-342900" algn="l">
              <a:lnSpc>
                <a:spcPct val="100000"/>
              </a:lnSpc>
              <a:buAutoNum type="arabicPeriod" startAt="21"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Předběžné stanovisko Kraje o tom, zda službu po skončení realizace projektu </a:t>
            </a:r>
            <a:r>
              <a:rPr lang="cs-CZ" sz="1800" dirty="0">
                <a:solidFill>
                  <a:srgbClr val="FF0000"/>
                </a:solidFill>
              </a:rPr>
              <a:t>plánuje zařadit do krajské sítě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         sociálních služeb </a:t>
            </a:r>
          </a:p>
          <a:p>
            <a:pPr lvl="1"/>
            <a:r>
              <a:rPr lang="cs-CZ" sz="1700" dirty="0">
                <a:solidFill>
                  <a:schemeClr val="accent1">
                    <a:lumMod val="75000"/>
                  </a:schemeClr>
                </a:solidFill>
              </a:rPr>
              <a:t>Pokud služba již v síti je, stanovisko kraje se nedokládá </a:t>
            </a:r>
          </a:p>
          <a:p>
            <a:pPr marL="0" indent="0">
              <a:buNone/>
            </a:pPr>
            <a:endParaRPr lang="cs-CZ" sz="44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E04287-595A-25B1-066A-D16DF8F51D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12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018129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rgbClr val="92D050"/>
                </a:solidFill>
              </a:rPr>
              <a:t>Zvyšování kapacit pobytových komunitních sociálních služeb</a:t>
            </a:r>
            <a:br>
              <a:rPr lang="cs-CZ" sz="3600" b="1" dirty="0">
                <a:solidFill>
                  <a:srgbClr val="92D050"/>
                </a:solidFill>
              </a:rPr>
            </a:br>
            <a:r>
              <a:rPr lang="cs-CZ" sz="3600" b="1" dirty="0">
                <a:solidFill>
                  <a:schemeClr val="bg1"/>
                </a:solidFill>
              </a:rPr>
              <a:t>Klimatický koeficient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56" y="1428506"/>
            <a:ext cx="11212830" cy="4531301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Podpora výstavby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Opatření na dosažení potřeby primární energie </a:t>
            </a:r>
            <a:r>
              <a:rPr lang="cs-CZ" sz="2400" dirty="0">
                <a:solidFill>
                  <a:srgbClr val="FF0000"/>
                </a:solidFill>
              </a:rPr>
              <a:t>alespoň o 20 % nižší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, než je požadavek na budovy s téměř nulovou spotřebou energie (základním dokumentem pro budovy s téměř nulovou spotřebou je směrnice Evropského parlamentu a Rady 2010/31/EU novelizována směrnicí 2018/844/EU, dále dokumenty zákon č. 406/2000 Sb., příloha č. 5 prováděcí vyhlášky č. 264/2020 Sb.).</a:t>
            </a:r>
          </a:p>
          <a:p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Podpora rekonstrukce 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Opatření zaměřená na energetickou účinnost, která v průměru </a:t>
            </a:r>
            <a:r>
              <a:rPr lang="cs-CZ" sz="2400" dirty="0">
                <a:solidFill>
                  <a:srgbClr val="FF0000"/>
                </a:solidFill>
              </a:rPr>
              <a:t>dosáhnou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buď alespoň 30% úspory primární energie, nebo alespoň 30% snížení přímých a nepřímých emisí skleníkových plynů.</a:t>
            </a:r>
          </a:p>
          <a:p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Podpora rekonstrukce B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Opatření zaměřená na energetickou účinnost, která v průměru </a:t>
            </a:r>
            <a:r>
              <a:rPr lang="cs-CZ" sz="2400" dirty="0">
                <a:solidFill>
                  <a:srgbClr val="FF0000"/>
                </a:solidFill>
              </a:rPr>
              <a:t>nedosáhnou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alespoň 30 % úspor primární energie, ani alespoň 30 % snížení přímých a nepřímých skleníkových plynů. Minimální nutná dosažená úspora energie (resp. snížení skleník. plynů) činí 2 %.</a:t>
            </a:r>
          </a:p>
          <a:p>
            <a:pPr marL="0" indent="0">
              <a:buNone/>
            </a:pP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4EDFB88-6099-66E2-2476-F0B251BA8A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9428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17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08" y="348334"/>
            <a:ext cx="11202042" cy="1377724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 	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Výzva 31_22_066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Výzva:  31_22_066 -  Nákup nízkoemisních vozidel pro sociální služby</a:t>
            </a:r>
          </a:p>
          <a:p>
            <a:pPr algn="l"/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cs-CZ" dirty="0">
                <a:solidFill>
                  <a:srgbClr val="FF0000"/>
                </a:solidFill>
              </a:rPr>
              <a:t>Průběžná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jednokolová (projekty mezi sebou nesoutěží)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vyhlášení: do  30.6. 2023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zahájení příjmu žádostí: 15.7. 2023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ukončení příjmu žádostí: 30.11. 2023 v 16:00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nejzazší datum pro ukončení fyzické realizace: </a:t>
            </a:r>
            <a:r>
              <a:rPr lang="cs-CZ" dirty="0">
                <a:solidFill>
                  <a:srgbClr val="FF0000"/>
                </a:solidFill>
              </a:rPr>
              <a:t>30. 9. 2024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alokace: 140 mil. Kč (78 mil. Kč pro PHEV, 62 mil. Kč pro BEV)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cs-CZ" sz="36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363D67C-0188-E759-1F0D-1F6D8B0F54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08" y="348334"/>
            <a:ext cx="11202042" cy="1377724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Výzva 31_22_043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výzva:  31_22_043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-  Zvyšování kapacit </a:t>
            </a:r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nepobytových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komunitních sociálních služeb</a:t>
            </a:r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Průběžná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jednokolová (projekty mezi sebou nesoutěží)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vyhlášení:  17. 3. 2023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zahájení příjmu žádostí: 14. 4. 2023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ukončení příjmu žádostí: 15. 11. 2023 v 16:00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nejzazší datum pro ukončení fyzické realizace: </a:t>
            </a:r>
            <a:r>
              <a:rPr lang="cs-CZ" dirty="0">
                <a:solidFill>
                  <a:srgbClr val="FF0000"/>
                </a:solidFill>
              </a:rPr>
              <a:t>31. 10. 2025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alokace: 1 mld. Kč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1 žadatel – max. 5 žádostí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363D67C-0188-E759-1F0D-1F6D8B0F54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46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</a:rPr>
              <a:t>Podporovanými aktivitami jsou: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nákup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nových silničních vozidel do vlastnictví žadatele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která jsou rozdělena dle kategorií na:</a:t>
            </a:r>
          </a:p>
          <a:p>
            <a:pPr marL="742950" lvl="1" indent="-285750" algn="just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M1 (osobní)</a:t>
            </a:r>
          </a:p>
          <a:p>
            <a:pPr marL="742950" lvl="1" indent="-285750" algn="just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M2 a M3 do 7,5t (minibus)</a:t>
            </a:r>
          </a:p>
          <a:p>
            <a:pPr marL="742950" lvl="1" indent="-285750" algn="just">
              <a:lnSpc>
                <a:spcPct val="100000"/>
              </a:lnSpc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N1 do 3,5 t (nákladní)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to vozidel pouze s těmito alternativními pohony: </a:t>
            </a:r>
          </a:p>
          <a:p>
            <a:pPr marL="742950" lvl="1" indent="-285750" algn="just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Plug-in </a:t>
            </a:r>
            <a:r>
              <a:rPr lang="cs-CZ" sz="2000" b="1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electric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hybrid (PHEV):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vozidlo s více pohonnými jednotkami, které disponuje elektrickým pohonem a lze jej dobíjet i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z externího zdroje elektrické energie </a:t>
            </a:r>
          </a:p>
          <a:p>
            <a:pPr marL="742950" lvl="1" indent="-285750" algn="just" fontAlgn="base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Elektromobil (BEV): vozidlo výhradně s elektro pohonem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26101D9-01D1-2ABB-497C-43F088DAF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590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Podporované sociální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100" b="1" u="sng" dirty="0">
                <a:solidFill>
                  <a:schemeClr val="accent1">
                    <a:lumMod val="75000"/>
                  </a:schemeClr>
                </a:solidFill>
              </a:rPr>
              <a:t>Projekty na podporu nákupu vozidel pouze pro tyto sociální služby</a:t>
            </a:r>
          </a:p>
          <a:p>
            <a:pPr marL="0" indent="0">
              <a:buNone/>
            </a:pPr>
            <a:endParaRPr lang="cs-CZ" sz="31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Sociální poradenství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(základní a odborné)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Služby sociální péče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(osobní asistence, pečovatelské služba, tísňová péče, odlehčovací služby atd.)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Služby sociální prevence,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(raná péče, kontaktní centra, nízkoprahová denní centra, terénní programy atd.)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C55A734-3011-E2CC-5B8A-1DD781D173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255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Oprávnění 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Oprávnění žadatelé:</a:t>
            </a:r>
            <a:r>
              <a:rPr lang="cs-CZ" sz="80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Kraje, obce, města, městské části</a:t>
            </a:r>
          </a:p>
          <a:p>
            <a:pPr lvl="1"/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+ jejich příspěvkové organizace </a:t>
            </a:r>
          </a:p>
          <a:p>
            <a:pPr lvl="1"/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+ organizace, které může zřizovat obec, kraj nebo </a:t>
            </a:r>
            <a:r>
              <a:rPr lang="cs-CZ" sz="7200">
                <a:solidFill>
                  <a:schemeClr val="accent1">
                    <a:lumMod val="75000"/>
                  </a:schemeClr>
                </a:solidFill>
              </a:rPr>
              <a:t>městská část</a:t>
            </a:r>
            <a:endParaRPr lang="cs-CZ" sz="7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Dobrovolné svazky obcí</a:t>
            </a:r>
          </a:p>
          <a:p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Organizační složky státu a jejich příspěvkové organizace</a:t>
            </a:r>
          </a:p>
          <a:p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Církve, církevní organizace, církevní právnické osoby</a:t>
            </a:r>
          </a:p>
          <a:p>
            <a:r>
              <a:rPr lang="cs-CZ" sz="7200" dirty="0">
                <a:solidFill>
                  <a:schemeClr val="accent1">
                    <a:lumMod val="75000"/>
                  </a:schemeClr>
                </a:solidFill>
              </a:rPr>
              <a:t>Nestátní neziskové organizace (spolek, OPS, ústav, nadace, nadační fond)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chemeClr val="accent1">
                    <a:lumMod val="75000"/>
                  </a:schemeClr>
                </a:solidFill>
              </a:rPr>
              <a:t>Zakladatelem NNO nesmí být podnikatelský subjekt (obchodní společnost– s.r.o., a.s. apod.)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6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chemeClr val="accent1">
                    <a:lumMod val="75000"/>
                  </a:schemeClr>
                </a:solidFill>
              </a:rPr>
              <a:t>NNO, církve a církevní organizace musí vykonávat po celou dobu realizace a udržitelnosti projektu činnost alespoň v jedné z těchto oblastí: podpora nebo ochrana osob se zdravotním postižením a znevýhodněných osob; sociální služby; aktivity sociálního začleňování.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>
                <a:solidFill>
                  <a:srgbClr val="FF0000"/>
                </a:solidFill>
              </a:rPr>
              <a:t> </a:t>
            </a:r>
            <a:r>
              <a:rPr lang="cs-CZ" sz="7200" i="0" u="none" strike="noStrike" baseline="0" dirty="0">
                <a:solidFill>
                  <a:srgbClr val="FF0000"/>
                </a:solidFill>
              </a:rPr>
              <a:t>Žadatel o podporu je poskytovatelem služeb obecného hospodářského zájmu dle rozhodnutí Komise 2012/21/EU </a:t>
            </a:r>
            <a:endParaRPr lang="cs-CZ" sz="72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9A57F9-4689-FA43-B934-0207DCFA0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952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10000"/>
          </a:bodyPr>
          <a:lstStyle/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Výše dotace: min. 250 tis. Kč -  max. 5,36 mil. Kč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Financování: Úspěšný žadatel obdrží podporu ve výši 100 % (bez DPH)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Propláceno v režimu </a:t>
            </a:r>
            <a:r>
              <a:rPr lang="cs-CZ" sz="2400" dirty="0">
                <a:solidFill>
                  <a:srgbClr val="FF0000"/>
                </a:solidFill>
              </a:rPr>
              <a:t>Ex post</a:t>
            </a:r>
          </a:p>
          <a:p>
            <a:pPr marL="914400" lvl="2">
              <a:lnSpc>
                <a:spcPct val="130000"/>
              </a:lnSpc>
              <a:spcBef>
                <a:spcPts val="0"/>
              </a:spcBef>
            </a:pP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9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předpokladem je počáteční plné předfinancování výdajů projektu z prostředků příjemce </a:t>
            </a:r>
            <a:endParaRPr lang="cs-CZ" sz="2600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Udržitelnost: </a:t>
            </a:r>
            <a:r>
              <a:rPr lang="cs-CZ" sz="2400" dirty="0">
                <a:solidFill>
                  <a:srgbClr val="FF0000"/>
                </a:solidFill>
              </a:rPr>
              <a:t>5 let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1 žadatel – max 1 žádost, max. 5 vozidel v jedné žádosti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93EC99-56E5-4702-2FFE-AF2F62478F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A056955F-70AD-27AF-AFDF-A3ADE83B968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285"/>
          <a:stretch/>
        </p:blipFill>
        <p:spPr>
          <a:xfrm>
            <a:off x="2153198" y="2294964"/>
            <a:ext cx="7659169" cy="154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213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Způsobilé výdaje:</a:t>
            </a:r>
          </a:p>
          <a:p>
            <a:pPr marL="0" indent="0">
              <a:buNone/>
            </a:pPr>
            <a:endParaRPr lang="cs-CZ" sz="2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Pořízení majetku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nákup nových silničních vozidel kategorie M1, M2, M3 a N1 podle přílohy č. 2 k vyhlášce č. 341/2014 Sb.  do vlastnictví žadatele, a to vozidel s alternativními pohony PHEV a BEV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Povinná publicita projektu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výdaje na povinné informační a propagační, zejména zveřejnění informace o projektu na internetových stránkách příjemce a </a:t>
            </a:r>
            <a:r>
              <a:rPr lang="cs-CZ" sz="2400" dirty="0">
                <a:solidFill>
                  <a:srgbClr val="FF0000"/>
                </a:solidFill>
              </a:rPr>
              <a:t>polepkou vozidel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62491E9-D9B1-EE66-5FA2-10E1B7813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66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Žadatel o podporu povinně volí vždy minimálně jeden z výše uvedených indikátorů v závislosti na charakteru 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8D85385-621A-B756-4252-B100452D6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8EC495DB-29A2-658E-685F-C47E15C4A3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1081" y="2563066"/>
            <a:ext cx="8066594" cy="221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203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accent1">
                    <a:lumMod val="75000"/>
                  </a:schemeClr>
                </a:solidFill>
              </a:rPr>
              <a:t>Žadatel musí v okamžiku podání žádosti o podporu předložit následující dokumenty: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dirty="0">
                <a:solidFill>
                  <a:schemeClr val="accent1">
                    <a:lumMod val="75000"/>
                  </a:schemeClr>
                </a:solidFill>
              </a:rPr>
              <a:t>Plná moc (pokud žádost podepisuje za žadatele jiná osoba)</a:t>
            </a:r>
          </a:p>
          <a:p>
            <a:pPr marL="342900" indent="-342900">
              <a:buFont typeface="+mj-lt"/>
              <a:buAutoNum type="arabicPeriod"/>
            </a:pPr>
            <a:r>
              <a:rPr lang="nn-NO" sz="2400" dirty="0">
                <a:solidFill>
                  <a:schemeClr val="accent1">
                    <a:lumMod val="75000"/>
                  </a:schemeClr>
                </a:solidFill>
              </a:rPr>
              <a:t>Doklad o právní subjektivitě žadatele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Investiční záměr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 případě ÚSC: Usnesení zastupitelstva územního samosprávného celku apod., ze kterého bude zřetelný souhlas s realizací projektu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Souhlasné stanovisko subjektu, který vydal komunitní plán sociálních služeb, střednědobý plán rozvoje sociálních služeb kraje nebo Národní strategii rozvoje sociálních služeb 2016–2025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dirty="0">
                <a:solidFill>
                  <a:srgbClr val="FF0000"/>
                </a:solidFill>
              </a:rPr>
              <a:t>Pověření k výkonu služby obecného hospodářského zájmu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Souhlas zřizovatele s realizací projektu v případě příspěvkových organizací územně samosprávných celků nebo státních příspěvkových organizací</a:t>
            </a:r>
          </a:p>
          <a:p>
            <a:pPr marL="342900" indent="-342900">
              <a:buFont typeface="+mj-lt"/>
              <a:buAutoNum type="arabicPeriod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8D85385-621A-B756-4252-B100452D6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628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Povinné přílohy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algn="l"/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Doklad o existenci historie subjektu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Technický průkaz pořízeného vozidla, kde je žadatel uveden jako vlastník vozidla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Smlouva o koupi vozidla s uvedením počtu najetých kilometrů a předávací protokol k vozidlu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cs-CZ" sz="2400" dirty="0">
                <a:solidFill>
                  <a:srgbClr val="FF0000"/>
                </a:solidFill>
              </a:rPr>
              <a:t>Prohlášení k dodržování zásady „významně </a:t>
            </a:r>
            <a:r>
              <a:rPr lang="cs-CZ" sz="2400">
                <a:solidFill>
                  <a:srgbClr val="FF0000"/>
                </a:solidFill>
              </a:rPr>
              <a:t>nepoškozovat“ (DNSH)</a:t>
            </a:r>
            <a:endParaRPr lang="cs-CZ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Potvrzení kraje o tom, zda službu po skončení realizace projektu zařadí do krajské sítě sociálních služeb</a:t>
            </a:r>
          </a:p>
          <a:p>
            <a:pPr marL="457200" indent="-457200">
              <a:buFont typeface="+mj-lt"/>
              <a:buAutoNum type="arabicPeriod" startAt="8"/>
            </a:pPr>
            <a:endParaRPr lang="cs-CZ" sz="2400" b="0" i="0" u="none" strike="noStrike" baseline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Žadatel přikládá pouze pro něj relevantní přílohy</a:t>
            </a:r>
            <a:endParaRPr lang="cs-CZ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8D85385-621A-B756-4252-B100452D6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9085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Rozvoj a modernizace infrastruktury sociální péče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Kontakt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Výzvy, aktuality:  www.mpsv.cz/web/cz/narodni-plan-obnovy </a:t>
            </a:r>
          </a:p>
          <a:p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Email: npo@mpsv.cz </a:t>
            </a:r>
          </a:p>
          <a:p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Telefonické konzultace k výzvě 043 a 044: </a:t>
            </a:r>
          </a:p>
          <a:p>
            <a:pPr lvl="1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Mgr. </a:t>
            </a:r>
            <a:r>
              <a:rPr lang="nl-NL" sz="2200" dirty="0">
                <a:solidFill>
                  <a:schemeClr val="accent1">
                    <a:lumMod val="75000"/>
                  </a:schemeClr>
                </a:solidFill>
              </a:rPr>
              <a:t>Jan Vostrčil, tel: 950 192 617</a:t>
            </a:r>
            <a:r>
              <a:rPr lang="fi-FI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Mgr. </a:t>
            </a:r>
            <a:r>
              <a:rPr lang="fi-FI" sz="2200" dirty="0">
                <a:solidFill>
                  <a:schemeClr val="accent1">
                    <a:lumMod val="75000"/>
                  </a:schemeClr>
                </a:solidFill>
              </a:rPr>
              <a:t>Jitka Hanušová, tel: 950 195 623 </a:t>
            </a:r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Telefonické konzultace k výzvě 066</a:t>
            </a:r>
          </a:p>
          <a:p>
            <a:pPr lvl="1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Mgr. et Mgr. Jaroslava Šibravová, tel.: 950 192 970</a:t>
            </a:r>
          </a:p>
          <a:p>
            <a:pPr lvl="1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Ing. Denisa Macák Votápková, MBA, tel.: 950 193 193</a:t>
            </a:r>
          </a:p>
          <a:p>
            <a:pPr lvl="1"/>
            <a:endParaRPr lang="cs-CZ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Po předchozí domluvě jsou možné také osobní nebo online konzultace</a:t>
            </a:r>
          </a:p>
          <a:p>
            <a:pPr marL="0" indent="0">
              <a:buNone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AD3BB2B-C86E-5F91-09F6-512AC480D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099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018129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bg1"/>
                </a:solidFill>
              </a:rPr>
              <a:t>Národního plán obnovy informace/výzvy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156" y="1428506"/>
            <a:ext cx="11212830" cy="4531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6600" b="1" dirty="0">
                <a:solidFill>
                  <a:schemeClr val="accent6">
                    <a:lumMod val="75000"/>
                  </a:schemeClr>
                </a:solidFill>
              </a:rPr>
              <a:t>Děkujeme za pozornost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98D2172-B20E-0440-84CD-B13262AAFE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8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Cíl výzvy: </a:t>
            </a:r>
          </a:p>
          <a:p>
            <a:pPr lvl="0"/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navýšení kapacit ambulantních a terénních služeb sociální péče </a:t>
            </a:r>
          </a:p>
          <a:p>
            <a:pPr lvl="0"/>
            <a:endParaRPr lang="cs-CZ" sz="9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Podporované aktivity</a:t>
            </a:r>
          </a:p>
          <a:p>
            <a:pPr marL="0" indent="0">
              <a:buNone/>
            </a:pPr>
            <a:endParaRPr lang="cs-CZ" sz="9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➢ nákup nemovitostí včetně pozemků </a:t>
            </a:r>
          </a:p>
          <a:p>
            <a:pPr marL="0" indent="0" algn="l">
              <a:buNone/>
            </a:pPr>
            <a:r>
              <a:rPr lang="cs-CZ" sz="9600" dirty="0">
                <a:solidFill>
                  <a:schemeClr val="accent1">
                    <a:lumMod val="75000"/>
                  </a:schemeClr>
                </a:solidFill>
              </a:rPr>
              <a:t>➢ výstavba, rekonstrukce a úpravy zázemí pro poskytování ambulantní či terénní služby sociální péče </a:t>
            </a:r>
          </a:p>
          <a:p>
            <a:pPr marL="0" indent="0" algn="l">
              <a:buNone/>
            </a:pPr>
            <a:endParaRPr lang="cs-CZ" sz="96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cs-CZ" sz="9600" dirty="0">
                <a:solidFill>
                  <a:srgbClr val="FF0000"/>
                </a:solidFill>
              </a:rPr>
              <a:t>Vždy musí dojít ke vzniku/navýšení </a:t>
            </a:r>
            <a:r>
              <a:rPr lang="cs-CZ" sz="9600" b="1" u="sng" dirty="0">
                <a:solidFill>
                  <a:srgbClr val="FF0000"/>
                </a:solidFill>
              </a:rPr>
              <a:t>roční</a:t>
            </a:r>
            <a:r>
              <a:rPr lang="cs-CZ" sz="9600" dirty="0">
                <a:solidFill>
                  <a:srgbClr val="FF0000"/>
                </a:solidFill>
              </a:rPr>
              <a:t> kapacity zařízení minimálně o 20 klientů. V případě, že zařízení poskytuje služby do počtu 15 klientů stačí navýšení o dvojnásobek.</a:t>
            </a: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26101D9-01D1-2ABB-497C-43F088DAF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7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Podporované sociální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sz="3100" b="1" u="sng" dirty="0">
                <a:solidFill>
                  <a:schemeClr val="accent1">
                    <a:lumMod val="75000"/>
                  </a:schemeClr>
                </a:solidFill>
              </a:rPr>
              <a:t>Projekty na podporu infrastruktury těchto sociálních služeb:  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Osobní asistence 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Pečovatelská služba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Průvodcovské a předčitatelské služby jako terénní nebo ambulantní služba 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Podpora samostatného bydlení jako terénní služba 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Odlehčovací služby, pouze v terénní nebo ambulantní formě 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Centra denních služeb </a:t>
            </a:r>
          </a:p>
          <a:p>
            <a:pPr marL="0" indent="0">
              <a:buNone/>
            </a:pPr>
            <a:r>
              <a:rPr lang="cs-CZ" sz="3400" dirty="0">
                <a:solidFill>
                  <a:schemeClr val="accent1">
                    <a:lumMod val="75000"/>
                  </a:schemeClr>
                </a:solidFill>
              </a:rPr>
              <a:t>➢ Denní stacionáře </a:t>
            </a:r>
          </a:p>
          <a:p>
            <a:pPr marL="0" indent="0">
              <a:buNone/>
            </a:pPr>
            <a:r>
              <a:rPr lang="cs-CZ" sz="34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C55A734-3011-E2CC-5B8A-1DD781D173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05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Oprávnění 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u="sng" dirty="0">
                <a:solidFill>
                  <a:schemeClr val="accent1">
                    <a:lumMod val="75000"/>
                  </a:schemeClr>
                </a:solidFill>
              </a:rPr>
              <a:t>Oprávnění žadatelé:</a:t>
            </a:r>
          </a:p>
          <a:p>
            <a:pPr marL="0" indent="0">
              <a:buNone/>
            </a:pPr>
            <a:r>
              <a:rPr lang="cs-CZ" sz="8000" b="1" u="sng" dirty="0">
                <a:solidFill>
                  <a:schemeClr val="accent1">
                    <a:lumMod val="75000"/>
                  </a:schemeClr>
                </a:solidFill>
              </a:rPr>
              <a:t>     </a:t>
            </a:r>
          </a:p>
          <a:p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Kraje, obce, města, městské části</a:t>
            </a:r>
          </a:p>
          <a:p>
            <a:pPr lvl="1"/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+ jejich příspěvkové organizace </a:t>
            </a:r>
          </a:p>
          <a:p>
            <a:pPr lvl="1"/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+ organizace, které může zřizovat obec, kraj nebo městská část</a:t>
            </a:r>
          </a:p>
          <a:p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Dobrovolné svazky obcí a jimi zřizované organizace</a:t>
            </a:r>
          </a:p>
          <a:p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Organizační složky státu a jejich příspěvkové organizace</a:t>
            </a:r>
          </a:p>
          <a:p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Nestátní neziskové organizace (spolek, OPS, ústav, nadace, nadační fond)</a:t>
            </a:r>
          </a:p>
          <a:p>
            <a:pPr lvl="1"/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(Zakladatelem nestátních neziskových organizací nesmí být podnikatelský subjekt (obchodní společnost– s.r.o., a.s. apod.)</a:t>
            </a:r>
          </a:p>
          <a:p>
            <a:r>
              <a:rPr lang="cs-CZ" sz="8000" dirty="0">
                <a:solidFill>
                  <a:schemeClr val="accent1">
                    <a:lumMod val="75000"/>
                  </a:schemeClr>
                </a:solidFill>
              </a:rPr>
              <a:t>Církve, církevní organizace, církevní právnické osoby</a:t>
            </a:r>
          </a:p>
          <a:p>
            <a:pPr marL="0" indent="0">
              <a:buNone/>
            </a:pPr>
            <a:endParaRPr lang="cs-CZ" sz="7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7200" dirty="0">
                <a:solidFill>
                  <a:srgbClr val="FF0000"/>
                </a:solidFill>
              </a:rPr>
              <a:t> </a:t>
            </a:r>
            <a:r>
              <a:rPr lang="cs-CZ" sz="7200" i="0" u="none" strike="noStrike" baseline="0" dirty="0">
                <a:solidFill>
                  <a:srgbClr val="FF0000"/>
                </a:solidFill>
              </a:rPr>
              <a:t>Žadatel o podporu je poskytovatelem služeb obecného hospodářského zájmu dle rozhodnutí Komise 2012/21/EU </a:t>
            </a:r>
            <a:endParaRPr lang="cs-CZ" sz="72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endParaRPr lang="cs-CZ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b="1" u="sng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cs-CZ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endParaRPr lang="cs-CZ" sz="17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9A57F9-4689-FA43-B934-0207DCFA0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4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Výše dotace: 1 mil. Kč – 30 mil. Kč</a:t>
            </a:r>
          </a:p>
          <a:p>
            <a:pPr marL="457200" lvl="1">
              <a:lnSpc>
                <a:spcPct val="130000"/>
              </a:lnSpc>
              <a:spcBef>
                <a:spcPts val="0"/>
              </a:spcBef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Pro tzv. neziskový sektor </a:t>
            </a:r>
            <a:r>
              <a:rPr lang="cs-CZ" sz="280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včetně DPH</a:t>
            </a:r>
            <a:r>
              <a:rPr lang="cs-CZ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. </a:t>
            </a:r>
          </a:p>
          <a:p>
            <a:pPr marL="914400" lvl="2">
              <a:lnSpc>
                <a:spcPct val="130000"/>
              </a:lnSpc>
              <a:spcBef>
                <a:spcPts val="0"/>
              </a:spcBef>
            </a:pPr>
            <a:r>
              <a:rPr lang="cs-CZ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Spolek, OPS, ústav, církev, církevní organizace, církevní právnická osoba, nadace, nadační fond</a:t>
            </a:r>
            <a:endParaRPr lang="cs-CZ" sz="1800" i="0" u="none" strike="noStrike" baseline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457200" lvl="1">
              <a:lnSpc>
                <a:spcPct val="130000"/>
              </a:lnSpc>
              <a:spcBef>
                <a:spcPts val="0"/>
              </a:spcBef>
            </a:pP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Pro tzv. veřejný sektor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</a:rPr>
              <a:t>bez </a:t>
            </a:r>
            <a:r>
              <a:rPr lang="cs-CZ" sz="280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DPH. 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Financování: 100 % dotace</a:t>
            </a: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Propláceno v režimu Ex post </a:t>
            </a:r>
          </a:p>
          <a:p>
            <a:pPr marL="457200" lvl="1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předpokladem je počáteční plné předfinancování výdajů projektu z prostředků příjemce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Udržitelnost: 10 let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93EC99-56E5-4702-2FFE-AF2F62478F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900" b="1" u="sng" dirty="0">
                <a:solidFill>
                  <a:schemeClr val="accent1">
                    <a:lumMod val="75000"/>
                  </a:schemeClr>
                </a:solidFill>
              </a:rPr>
              <a:t>Hlavní způsobilé výdaje: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Týkají se stavby či rekonstrukce a </a:t>
            </a:r>
            <a:r>
              <a:rPr lang="cs-CZ" sz="4400" dirty="0">
                <a:solidFill>
                  <a:srgbClr val="FF0000"/>
                </a:solidFill>
              </a:rPr>
              <a:t>musí být součástí každého projektu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Nové budovy</a:t>
            </a:r>
          </a:p>
          <a:p>
            <a:pPr lvl="1"/>
            <a:r>
              <a:rPr lang="cs-CZ" sz="4300" dirty="0">
                <a:solidFill>
                  <a:schemeClr val="accent1">
                    <a:lumMod val="75000"/>
                  </a:schemeClr>
                </a:solidFill>
              </a:rPr>
              <a:t>Výstavba, přístavba, nástavba nových budov sloužících k poskytování registrovaných sociálních služeb,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Stavební úpravy 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(rekonstrukce, modernizace...) stávajících budov sloužících k poskytování registrovaných sociálních služeb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Vytvoření </a:t>
            </a: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zázemí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 pro poskytování registrovaných sociálních služeb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Nákup stavby (celé nebo její části) včetně pozemku, která bude v rámci projektu zrekonstruována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Nákup stavby určené k odstranění ( včetně </a:t>
            </a: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demolice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), předcházející výstavbě stavby, která je hlavním způsobilým výdajem projektu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4500" dirty="0">
                <a:solidFill>
                  <a:schemeClr val="accent1">
                    <a:lumMod val="75000"/>
                  </a:schemeClr>
                </a:solidFill>
              </a:rPr>
              <a:t>Stavební práce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Výdaje vázané na </a:t>
            </a: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energetické úspory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>
                <a:solidFill>
                  <a:schemeClr val="accent1">
                    <a:lumMod val="75000"/>
                  </a:schemeClr>
                </a:solidFill>
              </a:rPr>
              <a:t>Systémy protipožární ochrany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62491E9-D9B1-EE66-5FA2-10E1B7813F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71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170CD-4F1D-431B-BC9E-D5933CD3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348334"/>
            <a:ext cx="11212830" cy="1325563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92D050"/>
                </a:solidFill>
              </a:rPr>
              <a:t>Zvyšování kapacit nepobytových komunitních sociálních služeb</a:t>
            </a:r>
            <a:br>
              <a:rPr lang="cs-CZ" sz="3200" b="1" dirty="0">
                <a:solidFill>
                  <a:srgbClr val="92D050"/>
                </a:solidFill>
              </a:rPr>
            </a:br>
            <a:r>
              <a:rPr lang="cs-CZ" sz="3200" b="1" dirty="0">
                <a:solidFill>
                  <a:schemeClr val="bg1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F54EF-7B34-4568-A123-472F655D3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825624"/>
            <a:ext cx="11212830" cy="41748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Vedlejší</a:t>
            </a:r>
            <a:r>
              <a:rPr lang="cs-CZ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způsobilé výdaje</a:t>
            </a:r>
            <a:r>
              <a:rPr lang="cs-CZ" u="sng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l"/>
            <a:endParaRPr lang="cs-CZ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způsobilé pouze za předpokladu realizace aktivit vymezených v hlavních způsobilých výdajích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nesmí v úhrnu </a:t>
            </a:r>
            <a:r>
              <a:rPr lang="cs-CZ" sz="2400" dirty="0">
                <a:solidFill>
                  <a:srgbClr val="FF0000"/>
                </a:solidFill>
              </a:rPr>
              <a:t>přesáhnout 10 %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výše celkových způsobilých výdajů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pořízení vybavení pro zajištění provozu zařízení s vazbou na poskytování sociálních služeb, asistenčních a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</a:rPr>
              <a:t>asistivních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technologií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kompenzační pomůcky pro výkon přímé práce s klientem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zdravotnické prostředky pro sociální služby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projektová dokumentace, povinná publicita</a:t>
            </a:r>
          </a:p>
          <a:p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6A0DDF-35C3-40F3-A80F-2547F3A343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00506"/>
            <a:ext cx="2534816" cy="70170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9F00439-728E-4CDD-A03C-947BD949A51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633" y="5907302"/>
            <a:ext cx="805342" cy="794908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B4C48A4-F7F3-799A-571C-8461194CC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783" y="5954298"/>
            <a:ext cx="2060682" cy="8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11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zentace">
  <a:themeElements>
    <a:clrScheme name="šablona OPZ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3193</TotalTime>
  <Words>3486</Words>
  <Application>Microsoft Office PowerPoint</Application>
  <PresentationFormat>Širokoúhlá obrazovka</PresentationFormat>
  <Paragraphs>409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Wingdings 3</vt:lpstr>
      <vt:lpstr>Motiv Office</vt:lpstr>
      <vt:lpstr>prezentace</vt:lpstr>
      <vt:lpstr> </vt:lpstr>
      <vt:lpstr>Aktuální výzvy  Rozvoj a modernizace materiálně technické základny sociálních služeb </vt:lpstr>
      <vt:lpstr>Zvyšování kapacit nepobytových komunitních sociálních služeb Výzva 31_22_043</vt:lpstr>
      <vt:lpstr>Zvyšování kapacit nepobytových komunitních sociálních služeb Podporované aktivity</vt:lpstr>
      <vt:lpstr>Zvyšování kapacit nepobytových komunitních sociálních služeb Podporované sociální služby</vt:lpstr>
      <vt:lpstr>Zvyšování kapacit nepobytových komunitních sociálních služeb Oprávnění žadatelé</vt:lpstr>
      <vt:lpstr>Zvyšování kapacit nepobytových komunitních sociálních služeb Financování</vt:lpstr>
      <vt:lpstr>Zvyšování kapacit nepobytových komunitních sociálních služeb Způsobilé výdaje</vt:lpstr>
      <vt:lpstr>Zvyšování kapacit nepobytových komunitních sociálních služeb Způsobilé výdaje</vt:lpstr>
      <vt:lpstr>Zvyšování kapacit nepobytových komunitních sociálních služeb Indikátory</vt:lpstr>
      <vt:lpstr>Zvyšování kapacit nepobytových komunitních sociálních služeb Indikátory</vt:lpstr>
      <vt:lpstr>Zvyšování kapacit nepobytových komunitních sociálních služeb Povinné přílohy žádosti</vt:lpstr>
      <vt:lpstr>Zvyšování kapacit nepobytových komunitních sociálních služeb Povinné přílohy žádosti</vt:lpstr>
      <vt:lpstr>Zvyšování kapacit nepobytových komunitních sociálních služeb Povinné přílohy žádosti</vt:lpstr>
      <vt:lpstr>Zvyšování kapacit nepobytových komunitních sociálních služeb Klimatický koeficient</vt:lpstr>
      <vt:lpstr>Zvyšování kapacit pobytových komunitních sociálních služeb Výzva 31_22_044</vt:lpstr>
      <vt:lpstr>Zvyšování kapacit pobytových komunitních sociálních služeb Podporované aktivity</vt:lpstr>
      <vt:lpstr>Zvyšování kapacit pobytových komunitních sociálních služeb Podporované sociální služby</vt:lpstr>
      <vt:lpstr>Zvyšování kapacit pobytových komunitních sociálních služeb Oprávnění žadatelé</vt:lpstr>
      <vt:lpstr>Zvyšování kapacit pobytových komunitních sociálních služeb Financování</vt:lpstr>
      <vt:lpstr>Zvyšování kapacit pobytových komunitních sociálních služeb Způsobilé výdaje</vt:lpstr>
      <vt:lpstr>Zvyšování kapacit pobytových komunitních sociálních služeb Způsobilé výdaje</vt:lpstr>
      <vt:lpstr>Zvyšování kapacit pobytových komunitních sociálních služeb Indikátory</vt:lpstr>
      <vt:lpstr>Zvyšování kapacit pobytových komunitních sociálních služeb Indikátory</vt:lpstr>
      <vt:lpstr>Zvyšování kapacit pobytových komunitních sociálních služeb Povinné přílohy žádosti</vt:lpstr>
      <vt:lpstr>Zvyšování kapacit pobytových komunitních sociálních služeb Povinné přílohy žádosti</vt:lpstr>
      <vt:lpstr>Zvyšování kapacit pobytových komunitních sociálních služeb Povinné přílohy žádosti</vt:lpstr>
      <vt:lpstr>Zvyšování kapacit pobytových komunitních sociálních služeb Klimatický koeficient</vt:lpstr>
      <vt:lpstr>Rozvoj a modernizace infrastruktury sociální péče   Výzva 31_22_066</vt:lpstr>
      <vt:lpstr>Rozvoj a modernizace infrastruktury sociální péče Podporované aktivity</vt:lpstr>
      <vt:lpstr>Rozvoj a modernizace infrastruktury sociální péče Podporované sociální služby</vt:lpstr>
      <vt:lpstr>Rozvoj a modernizace infrastruktury sociální péče Oprávnění žadatelé</vt:lpstr>
      <vt:lpstr>Rozvoj a modernizace infrastruktury sociální péče Financování</vt:lpstr>
      <vt:lpstr>Rozvoj a modernizace infrastruktury sociální péče Způsobilé výdaje</vt:lpstr>
      <vt:lpstr>Rozvoj a modernizace infrastruktury sociální péče Indikátory</vt:lpstr>
      <vt:lpstr>Rozvoj a modernizace infrastruktury sociální péče Povinné přílohy</vt:lpstr>
      <vt:lpstr>Rozvoj a modernizace infrastruktury sociální péče Povinné přílohy</vt:lpstr>
      <vt:lpstr>Rozvoj a modernizace infrastruktury sociální péče Kontakt</vt:lpstr>
      <vt:lpstr>Národního plán obnovy informace/výzvy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Macháčková Petra Ing. (MPSV)</dc:creator>
  <cp:lastModifiedBy>Novotný Tomáš JUDr. Ing., Ph.D. (MPSV)</cp:lastModifiedBy>
  <cp:revision>228</cp:revision>
  <dcterms:created xsi:type="dcterms:W3CDTF">2021-09-16T10:08:10Z</dcterms:created>
  <dcterms:modified xsi:type="dcterms:W3CDTF">2023-06-18T14:38:04Z</dcterms:modified>
</cp:coreProperties>
</file>