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8" r:id="rId3"/>
    <p:sldId id="277" r:id="rId4"/>
    <p:sldId id="281" r:id="rId5"/>
    <p:sldId id="279" r:id="rId6"/>
    <p:sldId id="276" r:id="rId7"/>
    <p:sldId id="26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25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69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63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1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07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0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7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06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67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827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DF105-F998-41B5-B57C-E4155E266F9E}" type="datetimeFigureOut">
              <a:rPr lang="cs-CZ" smtClean="0"/>
              <a:t>11.01.2023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F59A-B455-40C9-99F1-FF76B17D9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98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3" y="0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70C0"/>
                </a:solidFill>
              </a:rPr>
              <a:t>Ochrana autorských práv a kolektivní správa</a:t>
            </a:r>
          </a:p>
          <a:p>
            <a:pPr marL="0" indent="0" algn="ctr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12.1.2023				Václav Balous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70C0"/>
                </a:solidFill>
              </a:rPr>
              <a:t>	</a:t>
            </a:r>
            <a:r>
              <a:rPr lang="cs-CZ" sz="2000" dirty="0" smtClean="0">
                <a:solidFill>
                  <a:srgbClr val="0070C0"/>
                </a:solidFill>
              </a:rPr>
              <a:t>				Vedoucí odboru VP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84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8" y="0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70C0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OSA - Ochranný svaz autorský, </a:t>
            </a:r>
            <a:r>
              <a:rPr lang="cs-CZ" sz="3200" dirty="0" err="1" smtClean="0">
                <a:solidFill>
                  <a:srgbClr val="0070C0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z.s</a:t>
            </a:r>
            <a:r>
              <a:rPr lang="cs-CZ" sz="3200" dirty="0" smtClean="0">
                <a:solidFill>
                  <a:srgbClr val="0070C0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.</a:t>
            </a:r>
            <a:endParaRPr lang="cs-CZ" sz="3200" dirty="0">
              <a:solidFill>
                <a:srgbClr val="0070C0"/>
              </a:solidFill>
              <a:latin typeface="Aeroportal Medium" charset="0"/>
              <a:ea typeface="Aeroportal Medium" charset="0"/>
              <a:cs typeface="Aeroportal Medium" charset="0"/>
              <a:sym typeface="Arial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Založen 1919 (Karel Hašler, Otakar Dvořák)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Správa majetkových práv autorů hudby a textů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OSA zastupuje tuzemské (více než 9 000) i zahraniční autory (cca a 3,5 mil.)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0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6" y="0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1769CF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Kdy je nutná licence</a:t>
            </a:r>
            <a:endParaRPr lang="cs-CZ" sz="32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rial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Veřejného provozování - hudba je sdělována veřejnosti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Užití je definované v autorském zákoně (§ </a:t>
            </a:r>
            <a:r>
              <a:rPr lang="cs-CZ" dirty="0">
                <a:solidFill>
                  <a:srgbClr val="0070C0"/>
                </a:solidFill>
              </a:rPr>
              <a:t>19, 20, 21 AZ</a:t>
            </a:r>
            <a:r>
              <a:rPr lang="cs-CZ" dirty="0" smtClean="0">
                <a:solidFill>
                  <a:srgbClr val="0070C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Tj. pouštím hudbu veřejnosti - ze záznamu, </a:t>
            </a:r>
            <a:r>
              <a:rPr lang="cs-CZ" dirty="0" err="1" smtClean="0">
                <a:solidFill>
                  <a:srgbClr val="0070C0"/>
                </a:solidFill>
              </a:rPr>
              <a:t>streamuji</a:t>
            </a:r>
            <a:r>
              <a:rPr lang="cs-CZ" dirty="0" smtClean="0">
                <a:solidFill>
                  <a:srgbClr val="0070C0"/>
                </a:solidFill>
              </a:rPr>
              <a:t> nebo ji hraji živě. 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70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" y="14028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1769CF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Novela autorského zákona §23</a:t>
            </a:r>
            <a:endParaRPr lang="cs-CZ" sz="32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rial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Čtyři podmínky musí nastat společně: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Úzký okruh osob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Zpřístupňování je nahodilé </a:t>
            </a:r>
          </a:p>
          <a:p>
            <a:r>
              <a:rPr lang="cs-CZ" dirty="0">
                <a:solidFill>
                  <a:srgbClr val="0070C0"/>
                </a:solidFill>
              </a:rPr>
              <a:t>N</a:t>
            </a:r>
            <a:r>
              <a:rPr lang="cs-CZ" dirty="0" smtClean="0">
                <a:solidFill>
                  <a:srgbClr val="0070C0"/>
                </a:solidFill>
              </a:rPr>
              <a:t>ezávislé na přání příjemců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Není výdělečné povahy</a:t>
            </a:r>
          </a:p>
          <a:p>
            <a:pPr marL="0" indent="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https://www.osa.cz/tiskove-centrum/za-hudbu-v-obchodech-se-budou-nadale-platit-autorske-poplatky/</a:t>
            </a:r>
          </a:p>
        </p:txBody>
      </p:sp>
    </p:spTree>
    <p:extLst>
      <p:ext uri="{BB962C8B-B14F-4D97-AF65-F5344CB8AC3E}">
        <p14:creationId xmlns:p14="http://schemas.microsoft.com/office/powerpoint/2010/main" val="225779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" y="0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1769CF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Smlouva mezi OSA a APSS</a:t>
            </a:r>
            <a:endParaRPr lang="cs-CZ" sz="32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rial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Živá nebo reprodukovaná hudba na akcích:</a:t>
            </a:r>
          </a:p>
          <a:p>
            <a:pPr lvl="0" hangingPunct="0"/>
            <a:r>
              <a:rPr lang="cs-CZ" dirty="0">
                <a:solidFill>
                  <a:srgbClr val="0070C0"/>
                </a:solidFill>
              </a:rPr>
              <a:t>na kterých není vybíráno vstupné, </a:t>
            </a:r>
          </a:p>
          <a:p>
            <a:pPr lvl="0" hangingPunct="0"/>
            <a:r>
              <a:rPr lang="cs-CZ" dirty="0">
                <a:solidFill>
                  <a:srgbClr val="0070C0"/>
                </a:solidFill>
              </a:rPr>
              <a:t>počet diváků není vyšší než 250 </a:t>
            </a:r>
            <a:r>
              <a:rPr lang="cs-CZ" dirty="0" smtClean="0">
                <a:solidFill>
                  <a:srgbClr val="0070C0"/>
                </a:solidFill>
              </a:rPr>
              <a:t>lidí </a:t>
            </a:r>
            <a:endParaRPr lang="cs-CZ" dirty="0">
              <a:solidFill>
                <a:srgbClr val="0070C0"/>
              </a:solidFill>
            </a:endParaRPr>
          </a:p>
          <a:p>
            <a:pPr lvl="0" hangingPunct="0"/>
            <a:r>
              <a:rPr lang="cs-CZ" dirty="0">
                <a:solidFill>
                  <a:srgbClr val="0070C0"/>
                </a:solidFill>
              </a:rPr>
              <a:t>hlavním a jediným pořadatelem je člen APSS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>
                <a:solidFill>
                  <a:srgbClr val="0070C0"/>
                </a:solidFill>
              </a:rPr>
              <a:t>Reprodukční zařízení ve společných prostorech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5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9" y="0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>
                <a:solidFill>
                  <a:srgbClr val="1769CF"/>
                </a:solidFill>
                <a:latin typeface="Aeroportal Medium" charset="0"/>
                <a:ea typeface="Aeroportal Medium" charset="0"/>
                <a:cs typeface="Aeroportal Medium" charset="0"/>
                <a:sym typeface="Arial" charset="0"/>
              </a:rPr>
              <a:t>Výpočet odměny</a:t>
            </a:r>
            <a:endParaRPr 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rial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U živé hudby se odměna stanovuje jako procentní podíl z tržeb ze vstupného.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70C0"/>
                </a:solidFill>
              </a:rPr>
              <a:t>Při provozování hudby z reprodukčních zařízení (TV, rádio, reproduktor a pod.) je sazba stanovena za přístroj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https://www.osa.cz/ke-stazeni/uzivatele-hudby/verejne-provozovani/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5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4" y="-1"/>
            <a:ext cx="9108281" cy="605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/>
          </p:cNvSpPr>
          <p:nvPr/>
        </p:nvSpPr>
        <p:spPr bwMode="auto">
          <a:xfrm>
            <a:off x="457451" y="2060848"/>
            <a:ext cx="8304609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7150" eaLnBrk="0" hangingPunct="0">
              <a:spcBef>
                <a:spcPts val="1100"/>
              </a:spcBef>
              <a:buSzPct val="100000"/>
              <a:buFont typeface="Arial" charset="0"/>
              <a:buChar char="•"/>
              <a:defRPr sz="4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spcBef>
                <a:spcPts val="900"/>
              </a:spcBef>
              <a:buSzPct val="100000"/>
              <a:buFont typeface="Arial" charset="0"/>
              <a:buChar char="–"/>
              <a:defRPr sz="3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spcBef>
                <a:spcPts val="800"/>
              </a:spcBef>
              <a:buSzPct val="100000"/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spcBef>
                <a:spcPts val="700"/>
              </a:spcBef>
              <a:buSzPct val="100000"/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spcBef>
                <a:spcPts val="700"/>
              </a:spcBef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»"/>
              <a:defRPr sz="2800">
                <a:solidFill>
                  <a:schemeClr val="tx1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cs-CZ" sz="3400" dirty="0">
              <a:solidFill>
                <a:srgbClr val="1769CF"/>
              </a:solidFill>
              <a:latin typeface="Aeroportal Medium" charset="0"/>
              <a:ea typeface="Aeroportal Medium" charset="0"/>
              <a:cs typeface="Aeroportal Medium" charset="0"/>
              <a:sym typeface="Aeroportal Medium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	</a:t>
            </a:r>
            <a:r>
              <a:rPr lang="cs-CZ" dirty="0" smtClean="0">
                <a:solidFill>
                  <a:srgbClr val="0070C0"/>
                </a:solidFill>
              </a:rPr>
              <a:t>Děkuji za pozornost!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6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195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OSA - Ochranný svaz autorský, z.s.</vt:lpstr>
      <vt:lpstr>Kdy je nutná licence</vt:lpstr>
      <vt:lpstr>Novela autorského zákona §23</vt:lpstr>
      <vt:lpstr>Smlouva mezi OSA a APSS</vt:lpstr>
      <vt:lpstr>Výpočet odměny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Balous Václav</dc:creator>
  <cp:lastModifiedBy>Balous Václav</cp:lastModifiedBy>
  <cp:revision>76</cp:revision>
  <dcterms:created xsi:type="dcterms:W3CDTF">2014-04-02T11:08:20Z</dcterms:created>
  <dcterms:modified xsi:type="dcterms:W3CDTF">2023-01-11T14:38:12Z</dcterms:modified>
</cp:coreProperties>
</file>