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6"/>
  </p:notesMasterIdLst>
  <p:sldIdLst>
    <p:sldId id="256" r:id="rId2"/>
    <p:sldId id="264" r:id="rId3"/>
    <p:sldId id="257" r:id="rId4"/>
    <p:sldId id="258" r:id="rId5"/>
    <p:sldId id="259" r:id="rId6"/>
    <p:sldId id="260" r:id="rId7"/>
    <p:sldId id="266" r:id="rId8"/>
    <p:sldId id="262" r:id="rId9"/>
    <p:sldId id="263" r:id="rId10"/>
    <p:sldId id="261" r:id="rId11"/>
    <p:sldId id="265" r:id="rId12"/>
    <p:sldId id="269" r:id="rId13"/>
    <p:sldId id="268" r:id="rId14"/>
    <p:sldId id="270" r:id="rId15"/>
    <p:sldId id="271" r:id="rId16"/>
    <p:sldId id="277" r:id="rId17"/>
    <p:sldId id="272" r:id="rId18"/>
    <p:sldId id="278" r:id="rId19"/>
    <p:sldId id="273" r:id="rId20"/>
    <p:sldId id="274" r:id="rId21"/>
    <p:sldId id="279" r:id="rId22"/>
    <p:sldId id="280" r:id="rId23"/>
    <p:sldId id="276" r:id="rId24"/>
    <p:sldId id="267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60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ADFFB4-B5D7-4130-9E34-EF98CAACB4E1}" type="datetimeFigureOut">
              <a:rPr lang="cs-CZ" smtClean="0"/>
              <a:t>25.04.2018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D6A98C-43FC-4573-841F-40FFEAB6BE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5634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6A98C-43FC-4573-841F-40FFEAB6BE30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7215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25.04.2018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25.04.2018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25.04.2018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25.04.2018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psscr.cz/cz/sekce-a-svazy/profesni-svaz-socialnich-pracovnik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7585" y="193865"/>
            <a:ext cx="1562100" cy="15621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Nadpis 6"/>
          <p:cNvSpPr>
            <a:spLocks noGrp="1"/>
          </p:cNvSpPr>
          <p:nvPr>
            <p:ph type="ctrTitle"/>
          </p:nvPr>
        </p:nvSpPr>
        <p:spPr>
          <a:xfrm>
            <a:off x="251520" y="1600200"/>
            <a:ext cx="8784976" cy="1780108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Profesní svaz sociálních pracovníků </a:t>
            </a:r>
            <a:br>
              <a:rPr lang="cs-CZ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cs-CZ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 sociálních službách APSS ČR</a:t>
            </a:r>
            <a:endParaRPr lang="cs-CZ" sz="3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CFBF9"/>
              </a:clrFrom>
              <a:clrTo>
                <a:srgbClr val="FCFBF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75683"/>
            <a:ext cx="1473828" cy="1373460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467544" y="3501008"/>
            <a:ext cx="806489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cs-CZ" sz="4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cs-CZ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Mgr. Bc. </a:t>
            </a:r>
            <a:r>
              <a:rPr lang="cs-CZ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Andrea Tajanovská, DiS. </a:t>
            </a:r>
            <a:endParaRPr lang="cs-CZ" sz="2800" b="1" dirty="0" smtClean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algn="ctr"/>
            <a:r>
              <a:rPr lang="cs-CZ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Předsedkyně </a:t>
            </a:r>
            <a:r>
              <a:rPr lang="cs-CZ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PSSP</a:t>
            </a:r>
            <a:endParaRPr lang="cs-CZ" sz="2800" b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273021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2132856"/>
            <a:ext cx="8640959" cy="4536504"/>
          </a:xfrm>
        </p:spPr>
        <p:txBody>
          <a:bodyPr>
            <a:noAutofit/>
          </a:bodyPr>
          <a:lstStyle/>
          <a:p>
            <a:pPr marL="542925" indent="-542925" eaLnBrk="0" fontAlgn="base" hangingPunct="0">
              <a:spcAft>
                <a:spcPct val="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kumimoji="1" lang="cs-CZ" sz="1800" dirty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Svaz je řízen prezidiem APSS ČR</a:t>
            </a:r>
          </a:p>
          <a:p>
            <a:pPr marL="542925" indent="-542925" eaLnBrk="0" fontAlgn="base" hangingPunct="0">
              <a:spcAft>
                <a:spcPct val="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kumimoji="1" lang="cs-CZ" sz="1800" dirty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V </a:t>
            </a:r>
            <a:r>
              <a:rPr kumimoji="1" lang="cs-CZ" sz="1800" dirty="0" smtClean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čele </a:t>
            </a:r>
            <a:r>
              <a:rPr kumimoji="1" lang="cs-CZ" sz="1800" dirty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stojí Řídící rada, příp. prezident APSS ČR</a:t>
            </a:r>
          </a:p>
          <a:p>
            <a:pPr marL="542925" indent="-542925" eaLnBrk="0" fontAlgn="base" hangingPunct="0">
              <a:spcAft>
                <a:spcPct val="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kumimoji="1" lang="cs-CZ" sz="1800" dirty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Řídící rada je iniciativním a poradním orgánem prezidia APSS Č</a:t>
            </a:r>
          </a:p>
          <a:p>
            <a:pPr marL="542925" indent="-542925" eaLnBrk="0" fontAlgn="base" hangingPunct="0">
              <a:spcAft>
                <a:spcPct val="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kumimoji="1" lang="cs-CZ" sz="1800" dirty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Je osmičlenná</a:t>
            </a:r>
          </a:p>
          <a:p>
            <a:pPr marL="542925" indent="-542925" eaLnBrk="0" fontAlgn="base" hangingPunct="0">
              <a:spcAft>
                <a:spcPct val="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kumimoji="1" lang="cs-CZ" sz="1800" dirty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3 členové jsou jmenováni prezidiem - předseda a dva místopředsedové</a:t>
            </a:r>
          </a:p>
          <a:p>
            <a:pPr marL="542925" indent="-542925" eaLnBrk="0" fontAlgn="base" hangingPunct="0">
              <a:spcAft>
                <a:spcPct val="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kumimoji="1" lang="cs-CZ" sz="1800" dirty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1 člen je jmenován prezidentem </a:t>
            </a:r>
          </a:p>
          <a:p>
            <a:pPr marL="542925" indent="-542925" eaLnBrk="0" fontAlgn="base" hangingPunct="0">
              <a:spcAft>
                <a:spcPct val="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kumimoji="1" lang="cs-CZ" sz="1800" dirty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Ředitel svazu a 4 členové řídící rady jsou voleni členy svazu</a:t>
            </a:r>
          </a:p>
          <a:p>
            <a:pPr marL="542925" indent="-542925" eaLnBrk="0" fontAlgn="base" hangingPunct="0">
              <a:spcAft>
                <a:spcPct val="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kumimoji="1" lang="cs-CZ" sz="1800" dirty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V případě parity hlasů rozhoduje hlas předsedy. </a:t>
            </a:r>
          </a:p>
          <a:p>
            <a:pPr marL="542925" indent="-542925" eaLnBrk="0" fontAlgn="base" hangingPunct="0">
              <a:spcAft>
                <a:spcPct val="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kumimoji="1" lang="cs-CZ" sz="1800" dirty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Volební období Řídící rady je na dobu období tří let. </a:t>
            </a:r>
          </a:p>
          <a:p>
            <a:pPr marL="542925" indent="-542925" eaLnBrk="0" fontAlgn="base" hangingPunct="0">
              <a:spcAft>
                <a:spcPct val="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kumimoji="1" lang="cs-CZ" sz="1800" dirty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Řídící rada je oprávněna prostřednictvím předsedy či místopředsedů překládat materiály prezidiu Asociace. </a:t>
            </a:r>
          </a:p>
          <a:p>
            <a:pPr marL="542925" indent="-542925" eaLnBrk="0" fontAlgn="base" hangingPunct="0">
              <a:spcAft>
                <a:spcPct val="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kumimoji="1" lang="cs-CZ" sz="1800" dirty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Prezidium může na základě návrhu Řídící rady zřídit odborné komise svazu. </a:t>
            </a:r>
          </a:p>
          <a:p>
            <a:pPr marL="542925" indent="-542925" eaLnBrk="0" fontAlgn="base" hangingPunct="0">
              <a:spcAft>
                <a:spcPct val="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kumimoji="1" lang="cs-CZ" sz="1800" dirty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Administrativně řídí svaz ředitel svazu, který je jmenován prezidentem.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Řízení profesního svazu</a:t>
            </a:r>
          </a:p>
        </p:txBody>
      </p:sp>
    </p:spTree>
    <p:extLst>
      <p:ext uri="{BB962C8B-B14F-4D97-AF65-F5344CB8AC3E}">
        <p14:creationId xmlns:p14="http://schemas.microsoft.com/office/powerpoint/2010/main" val="123514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916832"/>
            <a:ext cx="8363271" cy="4680520"/>
          </a:xfrm>
        </p:spPr>
        <p:txBody>
          <a:bodyPr>
            <a:noAutofit/>
          </a:bodyPr>
          <a:lstStyle/>
          <a:p>
            <a:pPr marL="357188" indent="-357188" eaLnBrk="0" fontAlgn="base" hangingPunct="0">
              <a:spcAft>
                <a:spcPct val="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kumimoji="1" lang="cs-CZ" sz="1600" dirty="0" smtClean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Vydali jsme </a:t>
            </a:r>
            <a:r>
              <a:rPr kumimoji="1" lang="cs-CZ" sz="1600" b="1" dirty="0">
                <a:solidFill>
                  <a:srgbClr val="0070C0"/>
                </a:solidFill>
                <a:latin typeface="Calibri" pitchFamily="34" charset="0"/>
                <a:cs typeface="Tahoma" pitchFamily="34" charset="0"/>
              </a:rPr>
              <a:t>Etický kodex člena PSSP</a:t>
            </a:r>
          </a:p>
          <a:p>
            <a:pPr marL="357188" indent="-357188" eaLnBrk="0" fontAlgn="base" hangingPunct="0">
              <a:spcAft>
                <a:spcPct val="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kumimoji="1" lang="cs-CZ" sz="1600" dirty="0" smtClean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Uspěli jsme při podání projektu </a:t>
            </a:r>
            <a:r>
              <a:rPr kumimoji="1" lang="cs-CZ" sz="1600" b="1" dirty="0">
                <a:solidFill>
                  <a:srgbClr val="0070C0"/>
                </a:solidFill>
                <a:latin typeface="Calibri" pitchFamily="34" charset="0"/>
                <a:cs typeface="Tahoma" pitchFamily="34" charset="0"/>
              </a:rPr>
              <a:t>Sociální služby odborně </a:t>
            </a:r>
            <a:endParaRPr kumimoji="1" lang="cs-CZ" sz="1600" b="1" dirty="0" smtClean="0">
              <a:solidFill>
                <a:srgbClr val="0070C0"/>
              </a:solidFill>
              <a:latin typeface="Calibri" pitchFamily="34" charset="0"/>
              <a:cs typeface="Tahoma" pitchFamily="34" charset="0"/>
            </a:endParaRPr>
          </a:p>
          <a:p>
            <a:pPr marL="357188" indent="-357188" eaLnBrk="0" fontAlgn="base" hangingPunct="0">
              <a:spcAft>
                <a:spcPct val="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kumimoji="1" lang="cs-CZ" sz="1600" dirty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Realizujeme projekt</a:t>
            </a:r>
            <a:r>
              <a:rPr kumimoji="1" lang="cs-CZ" sz="1600" b="1" dirty="0" smtClean="0">
                <a:solidFill>
                  <a:srgbClr val="0070C0"/>
                </a:solidFill>
                <a:latin typeface="Calibri" pitchFamily="34" charset="0"/>
                <a:cs typeface="Tahoma" pitchFamily="34" charset="0"/>
              </a:rPr>
              <a:t> Sociální služby odborně</a:t>
            </a:r>
            <a:endParaRPr kumimoji="1" lang="cs-CZ" sz="1600" b="1" dirty="0">
              <a:solidFill>
                <a:srgbClr val="0070C0"/>
              </a:solidFill>
              <a:latin typeface="Calibri" pitchFamily="34" charset="0"/>
              <a:cs typeface="Tahoma" pitchFamily="34" charset="0"/>
            </a:endParaRPr>
          </a:p>
          <a:p>
            <a:pPr marL="357188" indent="-357188" eaLnBrk="0" fontAlgn="base" hangingPunct="0">
              <a:spcAft>
                <a:spcPct val="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kumimoji="1" lang="cs-CZ" sz="1600" dirty="0" smtClean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Účastníme se </a:t>
            </a:r>
            <a:r>
              <a:rPr kumimoji="1" lang="cs-CZ" sz="1600" b="1" dirty="0">
                <a:solidFill>
                  <a:srgbClr val="0070C0"/>
                </a:solidFill>
                <a:latin typeface="Calibri" pitchFamily="34" charset="0"/>
                <a:cs typeface="Tahoma" pitchFamily="34" charset="0"/>
              </a:rPr>
              <a:t>Jar</a:t>
            </a:r>
            <a:r>
              <a:rPr kumimoji="1" lang="cs-CZ" sz="1600" b="1" dirty="0">
                <a:solidFill>
                  <a:srgbClr val="0070C0"/>
                </a:solidFill>
                <a:latin typeface="Calibri" pitchFamily="34" charset="0"/>
                <a:cs typeface="Tahoma" pitchFamily="34" charset="0"/>
              </a:rPr>
              <a:t>n</a:t>
            </a:r>
            <a:r>
              <a:rPr kumimoji="1" lang="cs-CZ" sz="1600" b="1" dirty="0">
                <a:solidFill>
                  <a:srgbClr val="0070C0"/>
                </a:solidFill>
                <a:latin typeface="Calibri" pitchFamily="34" charset="0"/>
                <a:cs typeface="Tahoma" pitchFamily="34" charset="0"/>
              </a:rPr>
              <a:t>í školy sociální </a:t>
            </a:r>
            <a:r>
              <a:rPr kumimoji="1" lang="cs-CZ" sz="1600" b="1" dirty="0" smtClean="0">
                <a:solidFill>
                  <a:srgbClr val="0070C0"/>
                </a:solidFill>
                <a:latin typeface="Calibri" pitchFamily="34" charset="0"/>
                <a:cs typeface="Tahoma" pitchFamily="34" charset="0"/>
              </a:rPr>
              <a:t>práce </a:t>
            </a:r>
            <a:r>
              <a:rPr kumimoji="1" lang="cs-CZ" sz="1600" dirty="0" smtClean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MPSV ČR</a:t>
            </a:r>
          </a:p>
          <a:p>
            <a:pPr marL="357188" indent="-357188" eaLnBrk="0" fontAlgn="base" hangingPunct="0">
              <a:spcAft>
                <a:spcPct val="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kumimoji="1" lang="cs-CZ" sz="1600" dirty="0" smtClean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Podílíme se na přípravě </a:t>
            </a:r>
            <a:r>
              <a:rPr kumimoji="1" lang="cs-CZ" sz="1600" dirty="0" smtClean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10. Výročního </a:t>
            </a:r>
            <a:r>
              <a:rPr kumimoji="1" lang="cs-CZ" sz="1600" dirty="0" smtClean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kongresu poskytovatelů sociálních služeb</a:t>
            </a:r>
            <a:endParaRPr kumimoji="1" lang="cs-CZ" sz="1600" dirty="0">
              <a:solidFill>
                <a:prstClr val="black"/>
              </a:solidFill>
              <a:latin typeface="Calibri" pitchFamily="34" charset="0"/>
              <a:cs typeface="Tahoma" pitchFamily="34" charset="0"/>
            </a:endParaRPr>
          </a:p>
          <a:p>
            <a:pPr marL="357188" indent="-357188" eaLnBrk="0" fontAlgn="base" hangingPunct="0">
              <a:spcAft>
                <a:spcPct val="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kumimoji="1" lang="cs-CZ" sz="1600" b="1" dirty="0" smtClean="0">
                <a:solidFill>
                  <a:srgbClr val="0070C0"/>
                </a:solidFill>
                <a:latin typeface="Calibri" pitchFamily="34" charset="0"/>
                <a:cs typeface="Tahoma" pitchFamily="34" charset="0"/>
              </a:rPr>
              <a:t>Spolupracujeme s vysokými školami i s vyššími odbornými </a:t>
            </a:r>
            <a:r>
              <a:rPr kumimoji="1" lang="cs-CZ" sz="1600" b="1" dirty="0" smtClean="0">
                <a:solidFill>
                  <a:srgbClr val="0070C0"/>
                </a:solidFill>
                <a:latin typeface="Calibri" pitchFamily="34" charset="0"/>
                <a:cs typeface="Tahoma" pitchFamily="34" charset="0"/>
              </a:rPr>
              <a:t>školami</a:t>
            </a:r>
          </a:p>
          <a:p>
            <a:pPr marL="357188" indent="-357188" eaLnBrk="0" fontAlgn="base" hangingPunct="0">
              <a:spcAft>
                <a:spcPct val="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kumimoji="1" lang="cs-CZ" sz="1600" b="1" dirty="0" smtClean="0">
                <a:solidFill>
                  <a:srgbClr val="0070C0"/>
                </a:solidFill>
                <a:latin typeface="Calibri" pitchFamily="34" charset="0"/>
                <a:cs typeface="Tahoma" pitchFamily="34" charset="0"/>
              </a:rPr>
              <a:t>Spolupracujeme s dalšími střešními organizacemi sociální práce</a:t>
            </a:r>
          </a:p>
          <a:p>
            <a:pPr marL="357188" indent="-357188" eaLnBrk="0" fontAlgn="base" hangingPunct="0">
              <a:spcAft>
                <a:spcPct val="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kumimoji="1" lang="cs-CZ" sz="1600" dirty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Spolupracujeme s MPSV ČR v oblasti </a:t>
            </a:r>
            <a:r>
              <a:rPr kumimoji="1" lang="cs-CZ" sz="1600" dirty="0" smtClean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legislativního </a:t>
            </a:r>
            <a:r>
              <a:rPr kumimoji="1" lang="cs-CZ" sz="1600" b="1" dirty="0" smtClean="0">
                <a:solidFill>
                  <a:srgbClr val="0070C0"/>
                </a:solidFill>
                <a:latin typeface="Calibri" pitchFamily="34" charset="0"/>
                <a:cs typeface="Tahoma" pitchFamily="34" charset="0"/>
              </a:rPr>
              <a:t>ukotvení profese sociálního pracovníka </a:t>
            </a:r>
            <a:endParaRPr kumimoji="1" lang="cs-CZ" sz="1600" dirty="0" smtClean="0">
              <a:solidFill>
                <a:prstClr val="black"/>
              </a:solidFill>
              <a:latin typeface="Calibri" pitchFamily="34" charset="0"/>
              <a:cs typeface="Tahoma" pitchFamily="34" charset="0"/>
            </a:endParaRPr>
          </a:p>
          <a:p>
            <a:pPr marL="357188" indent="-357188" eaLnBrk="0" fontAlgn="base" hangingPunct="0">
              <a:spcAft>
                <a:spcPct val="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kumimoji="1" lang="cs-CZ" sz="1600" dirty="0" smtClean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Pravidelně poskytujeme </a:t>
            </a:r>
            <a:r>
              <a:rPr kumimoji="1" lang="cs-CZ" sz="1600" b="1" dirty="0" smtClean="0">
                <a:solidFill>
                  <a:srgbClr val="0070C0"/>
                </a:solidFill>
                <a:latin typeface="Calibri" pitchFamily="34" charset="0"/>
                <a:cs typeface="Tahoma" pitchFamily="34" charset="0"/>
              </a:rPr>
              <a:t>informační servis </a:t>
            </a:r>
            <a:r>
              <a:rPr kumimoji="1" lang="cs-CZ" sz="1600" dirty="0" smtClean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členům PSSP</a:t>
            </a:r>
          </a:p>
          <a:p>
            <a:pPr marL="357188" indent="-357188" eaLnBrk="0" fontAlgn="base" hangingPunct="0">
              <a:spcAft>
                <a:spcPct val="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kumimoji="1" lang="cs-CZ" sz="1600" dirty="0" smtClean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Jsme </a:t>
            </a:r>
            <a:r>
              <a:rPr kumimoji="1" lang="cs-CZ" sz="1600" b="1" dirty="0" smtClean="0">
                <a:solidFill>
                  <a:srgbClr val="0070C0"/>
                </a:solidFill>
                <a:latin typeface="Calibri" pitchFamily="34" charset="0"/>
                <a:cs typeface="Tahoma" pitchFamily="34" charset="0"/>
              </a:rPr>
              <a:t>poradenským místem </a:t>
            </a:r>
            <a:r>
              <a:rPr kumimoji="1" lang="cs-CZ" sz="1600" dirty="0" smtClean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členů PSSP</a:t>
            </a:r>
          </a:p>
          <a:p>
            <a:pPr marL="357188" indent="-357188" eaLnBrk="0" fontAlgn="base" hangingPunct="0">
              <a:spcAft>
                <a:spcPct val="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kumimoji="1" lang="cs-CZ" sz="1600" dirty="0" smtClean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Podílíme se na </a:t>
            </a:r>
            <a:r>
              <a:rPr kumimoji="1" lang="cs-CZ" sz="1600" b="1" dirty="0" smtClean="0">
                <a:solidFill>
                  <a:srgbClr val="0070C0"/>
                </a:solidFill>
                <a:latin typeface="Calibri" pitchFamily="34" charset="0"/>
                <a:cs typeface="Tahoma" pitchFamily="34" charset="0"/>
              </a:rPr>
              <a:t>vydávání doporučených postupů nebo standardů pro sociální práci</a:t>
            </a:r>
          </a:p>
          <a:p>
            <a:pPr marL="357188" indent="-357188" eaLnBrk="0" fontAlgn="base" hangingPunct="0">
              <a:spcAft>
                <a:spcPct val="0"/>
              </a:spcAft>
              <a:buClrTx/>
              <a:buSzTx/>
              <a:buFont typeface="Wingdings" pitchFamily="2" charset="2"/>
              <a:buChar char="v"/>
              <a:tabLst>
                <a:tab pos="442913" algn="l"/>
              </a:tabLst>
              <a:defRPr/>
            </a:pPr>
            <a:r>
              <a:rPr kumimoji="1" lang="cs-CZ" sz="1600" dirty="0" smtClean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Jsme členy redakční rady odborného časopisu </a:t>
            </a:r>
            <a:r>
              <a:rPr kumimoji="1" lang="cs-CZ" sz="1600" b="1" dirty="0" smtClean="0">
                <a:solidFill>
                  <a:srgbClr val="0070C0"/>
                </a:solidFill>
                <a:latin typeface="Calibri" pitchFamily="34" charset="0"/>
                <a:cs typeface="Tahoma" pitchFamily="34" charset="0"/>
              </a:rPr>
              <a:t>Sociální služby</a:t>
            </a:r>
            <a:r>
              <a:rPr kumimoji="1" lang="cs-CZ" sz="1600" dirty="0" smtClean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, do kterého pravidelně </a:t>
            </a:r>
            <a:r>
              <a:rPr kumimoji="1" lang="cs-CZ" sz="1600" dirty="0" smtClean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přispíváme</a:t>
            </a:r>
          </a:p>
          <a:p>
            <a:pPr marL="357188" indent="-357188" eaLnBrk="0" fontAlgn="base" hangingPunct="0">
              <a:spcAft>
                <a:spcPct val="0"/>
              </a:spcAft>
              <a:buClrTx/>
              <a:buSzTx/>
              <a:buFont typeface="Wingdings" pitchFamily="2" charset="2"/>
              <a:buChar char="v"/>
              <a:tabLst>
                <a:tab pos="442913" algn="l"/>
              </a:tabLst>
              <a:defRPr/>
            </a:pPr>
            <a:r>
              <a:rPr kumimoji="1" lang="cs-CZ" sz="1600" dirty="0" smtClean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Jsme aktivní ve </a:t>
            </a:r>
            <a:r>
              <a:rPr kumimoji="1" lang="cs-CZ" sz="1600" b="1" dirty="0">
                <a:solidFill>
                  <a:srgbClr val="0070C0"/>
                </a:solidFill>
                <a:latin typeface="Calibri" pitchFamily="34" charset="0"/>
                <a:cs typeface="Tahoma" pitchFamily="34" charset="0"/>
              </a:rPr>
              <a:t>vydávání odborných článků </a:t>
            </a:r>
            <a:r>
              <a:rPr kumimoji="1" lang="cs-CZ" sz="1600" dirty="0" smtClean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v jiných periodicích zaměřených na sociální práci </a:t>
            </a:r>
            <a:endParaRPr kumimoji="1" lang="cs-CZ" sz="1600" dirty="0" smtClean="0">
              <a:solidFill>
                <a:prstClr val="black"/>
              </a:solidFill>
              <a:latin typeface="Calibri" pitchFamily="34" charset="0"/>
              <a:cs typeface="Tahoma" pitchFamily="34" charset="0"/>
            </a:endParaRPr>
          </a:p>
          <a:p>
            <a:pPr marL="357188" indent="-357188" eaLnBrk="0" fontAlgn="base" hangingPunct="0">
              <a:spcAft>
                <a:spcPct val="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kumimoji="1" lang="cs-CZ" sz="1600" b="1" dirty="0" smtClean="0">
                <a:solidFill>
                  <a:srgbClr val="0070C0"/>
                </a:solidFill>
                <a:latin typeface="Calibri" pitchFamily="34" charset="0"/>
                <a:cs typeface="Tahoma" pitchFamily="34" charset="0"/>
              </a:rPr>
              <a:t>Jsme aktivní na </a:t>
            </a:r>
            <a:r>
              <a:rPr kumimoji="1" lang="cs-CZ" sz="1600" b="1" dirty="0" err="1" smtClean="0">
                <a:solidFill>
                  <a:srgbClr val="0070C0"/>
                </a:solidFill>
                <a:latin typeface="Calibri" pitchFamily="34" charset="0"/>
                <a:cs typeface="Tahoma" pitchFamily="34" charset="0"/>
              </a:rPr>
              <a:t>facebooku</a:t>
            </a:r>
            <a:r>
              <a:rPr kumimoji="1" lang="cs-CZ" sz="1600" b="1" dirty="0" smtClean="0">
                <a:solidFill>
                  <a:srgbClr val="0070C0"/>
                </a:solidFill>
                <a:latin typeface="Calibri" pitchFamily="34" charset="0"/>
                <a:cs typeface="Tahoma" pitchFamily="34" charset="0"/>
              </a:rPr>
              <a:t>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Profesní svaz </a:t>
            </a:r>
            <a:r>
              <a:rPr lang="cs-CZ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aktuálně</a:t>
            </a:r>
            <a:endParaRPr lang="cs-CZ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68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OP			</a:t>
            </a:r>
            <a:r>
              <a:rPr lang="cs-CZ" b="1" dirty="0">
                <a:solidFill>
                  <a:srgbClr val="FF0000"/>
                </a:solidFill>
              </a:rPr>
              <a:t>OP Zaměstnanost</a:t>
            </a:r>
          </a:p>
          <a:p>
            <a:r>
              <a:rPr lang="cs-CZ" dirty="0" smtClean="0"/>
              <a:t>Číslo výzvy		03_17071</a:t>
            </a:r>
          </a:p>
          <a:p>
            <a:r>
              <a:rPr lang="cs-CZ" dirty="0" smtClean="0"/>
              <a:t>Název výzvy	Podpora procesů ve službách a 			podpora procesů rozvoje sociální 			práce</a:t>
            </a:r>
          </a:p>
          <a:p>
            <a:r>
              <a:rPr lang="cs-CZ" dirty="0" smtClean="0"/>
              <a:t>Název projektu	</a:t>
            </a:r>
            <a:r>
              <a:rPr lang="cs-CZ" b="1" dirty="0" smtClean="0">
                <a:solidFill>
                  <a:srgbClr val="FF0000"/>
                </a:solidFill>
              </a:rPr>
              <a:t>Sociální služby odborně </a:t>
            </a:r>
          </a:p>
          <a:p>
            <a:r>
              <a:rPr lang="cs-CZ" dirty="0" smtClean="0"/>
              <a:t>Realizace		04/2018 – 03/2020 – </a:t>
            </a:r>
            <a:r>
              <a:rPr lang="cs-CZ" b="1" dirty="0" smtClean="0">
                <a:solidFill>
                  <a:srgbClr val="FF0000"/>
                </a:solidFill>
              </a:rPr>
              <a:t>24 měsíců</a:t>
            </a:r>
          </a:p>
          <a:p>
            <a:r>
              <a:rPr lang="cs-CZ" dirty="0"/>
              <a:t>Rozpočet</a:t>
            </a:r>
            <a:r>
              <a:rPr lang="cs-CZ" b="1" dirty="0" smtClean="0">
                <a:solidFill>
                  <a:srgbClr val="FF0000"/>
                </a:solidFill>
              </a:rPr>
              <a:t>		4 234 295 Kč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Sociální služby odborně </a:t>
            </a:r>
          </a:p>
        </p:txBody>
      </p:sp>
    </p:spTree>
    <p:extLst>
      <p:ext uri="{BB962C8B-B14F-4D97-AF65-F5344CB8AC3E}">
        <p14:creationId xmlns:p14="http://schemas.microsoft.com/office/powerpoint/2010/main" val="71325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2675467"/>
            <a:ext cx="7588365" cy="3450696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Rozvoj sociální práce </a:t>
            </a:r>
            <a:r>
              <a:rPr lang="cs-CZ" dirty="0" smtClean="0"/>
              <a:t>v sociálních službách 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Metodická podpora sociálních pracovníků</a:t>
            </a:r>
            <a:r>
              <a:rPr lang="cs-CZ" dirty="0" smtClean="0"/>
              <a:t> v sociálních službách</a:t>
            </a:r>
          </a:p>
          <a:p>
            <a:r>
              <a:rPr lang="cs-CZ" b="1" dirty="0">
                <a:solidFill>
                  <a:srgbClr val="FF0000"/>
                </a:solidFill>
              </a:rPr>
              <a:t>Reflexe aktuálních trendů </a:t>
            </a:r>
            <a:r>
              <a:rPr lang="cs-CZ" dirty="0" smtClean="0"/>
              <a:t>sociální práce do sociálních služeb</a:t>
            </a:r>
          </a:p>
          <a:p>
            <a:r>
              <a:rPr lang="cs-CZ" b="1" dirty="0">
                <a:solidFill>
                  <a:srgbClr val="FF0000"/>
                </a:solidFill>
              </a:rPr>
              <a:t>Celoživotní vzdělávání </a:t>
            </a:r>
            <a:r>
              <a:rPr lang="cs-CZ" dirty="0" smtClean="0"/>
              <a:t>sociálních pracovníků</a:t>
            </a:r>
          </a:p>
          <a:p>
            <a:r>
              <a:rPr lang="cs-CZ" dirty="0" smtClean="0"/>
              <a:t>Podpora </a:t>
            </a:r>
            <a:r>
              <a:rPr lang="cs-CZ" dirty="0"/>
              <a:t>sociálního pracovníka jako </a:t>
            </a:r>
            <a:r>
              <a:rPr lang="cs-CZ" b="1" dirty="0">
                <a:solidFill>
                  <a:srgbClr val="FF0000"/>
                </a:solidFill>
              </a:rPr>
              <a:t>odborníka</a:t>
            </a:r>
          </a:p>
          <a:p>
            <a:r>
              <a:rPr lang="cs-CZ" dirty="0" smtClean="0"/>
              <a:t>Podpora sociálního pracovníka jako </a:t>
            </a:r>
            <a:r>
              <a:rPr lang="cs-CZ" b="1" dirty="0">
                <a:solidFill>
                  <a:srgbClr val="FF0000"/>
                </a:solidFill>
              </a:rPr>
              <a:t>manažera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Sociální služby odborně </a:t>
            </a:r>
          </a:p>
        </p:txBody>
      </p:sp>
    </p:spTree>
    <p:extLst>
      <p:ext uri="{BB962C8B-B14F-4D97-AF65-F5344CB8AC3E}">
        <p14:creationId xmlns:p14="http://schemas.microsoft.com/office/powerpoint/2010/main" val="17809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2132856"/>
            <a:ext cx="7408333" cy="3993307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Klíčové aktivity projektu:</a:t>
            </a:r>
          </a:p>
          <a:p>
            <a:pPr marL="0" lvl="0" indent="0">
              <a:buNone/>
            </a:pPr>
            <a:endParaRPr lang="cs-CZ" dirty="0" smtClean="0"/>
          </a:p>
          <a:p>
            <a:pPr lvl="0"/>
            <a:r>
              <a:rPr lang="cs-CZ" dirty="0" smtClean="0"/>
              <a:t>KA 1		Série </a:t>
            </a:r>
            <a:r>
              <a:rPr lang="cs-CZ" dirty="0"/>
              <a:t>kulatých / odborných stolů</a:t>
            </a:r>
          </a:p>
          <a:p>
            <a:pPr lvl="0"/>
            <a:r>
              <a:rPr lang="cs-CZ" dirty="0" smtClean="0"/>
              <a:t>KA 2		Terénní </a:t>
            </a:r>
            <a:r>
              <a:rPr lang="cs-CZ" dirty="0"/>
              <a:t>konzultace odborníků APSS ČR </a:t>
            </a:r>
          </a:p>
          <a:p>
            <a:pPr lvl="0"/>
            <a:r>
              <a:rPr lang="cs-CZ" dirty="0" smtClean="0"/>
              <a:t>KA 3		Tvorba </a:t>
            </a:r>
            <a:r>
              <a:rPr lang="cs-CZ" dirty="0"/>
              <a:t>vzdělávacích plánů u </a:t>
            </a:r>
            <a:r>
              <a:rPr lang="cs-CZ" dirty="0" smtClean="0"/>
              <a:t>PSS </a:t>
            </a:r>
            <a:endParaRPr lang="cs-CZ" dirty="0"/>
          </a:p>
          <a:p>
            <a:pPr lvl="0"/>
            <a:r>
              <a:rPr lang="cs-CZ" dirty="0" smtClean="0"/>
              <a:t>KA 4		</a:t>
            </a:r>
            <a:r>
              <a:rPr lang="cs-CZ" dirty="0" err="1" smtClean="0"/>
              <a:t>Koučink</a:t>
            </a:r>
            <a:endParaRPr lang="cs-CZ" dirty="0"/>
          </a:p>
          <a:p>
            <a:pPr lvl="0"/>
            <a:r>
              <a:rPr lang="cs-CZ" dirty="0" smtClean="0"/>
              <a:t>KA 5		Vzdělávání </a:t>
            </a:r>
            <a:r>
              <a:rPr lang="cs-CZ" dirty="0"/>
              <a:t>sociálních pracovníků a </a:t>
            </a:r>
            <a:r>
              <a:rPr lang="cs-CZ" dirty="0" smtClean="0"/>
              <a:t>			vedoucích </a:t>
            </a:r>
            <a:r>
              <a:rPr lang="cs-CZ" dirty="0"/>
              <a:t>pracovníků</a:t>
            </a:r>
          </a:p>
          <a:p>
            <a:pPr lvl="0"/>
            <a:r>
              <a:rPr lang="cs-CZ" dirty="0" smtClean="0"/>
              <a:t>KA 6		Exkurze </a:t>
            </a:r>
            <a:r>
              <a:rPr lang="cs-CZ" dirty="0"/>
              <a:t>do zahraničí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Sociální služby odborně </a:t>
            </a:r>
          </a:p>
        </p:txBody>
      </p:sp>
    </p:spTree>
    <p:extLst>
      <p:ext uri="{BB962C8B-B14F-4D97-AF65-F5344CB8AC3E}">
        <p14:creationId xmlns:p14="http://schemas.microsoft.com/office/powerpoint/2010/main" val="194675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2132856"/>
            <a:ext cx="8020413" cy="4536504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2 pracovní skupiny </a:t>
            </a:r>
          </a:p>
          <a:p>
            <a:pPr marL="628650" indent="-271463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Pracovní skupina sociální služby</a:t>
            </a:r>
          </a:p>
          <a:p>
            <a:pPr marL="628650" indent="-271463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Pracovní skupina sociální práce </a:t>
            </a:r>
          </a:p>
          <a:p>
            <a:r>
              <a:rPr lang="cs-CZ" b="1" dirty="0">
                <a:solidFill>
                  <a:srgbClr val="FF0000"/>
                </a:solidFill>
              </a:rPr>
              <a:t>10 </a:t>
            </a:r>
            <a:r>
              <a:rPr lang="cs-CZ" b="1" dirty="0" smtClean="0">
                <a:solidFill>
                  <a:srgbClr val="FF0000"/>
                </a:solidFill>
              </a:rPr>
              <a:t>oblastí – 5 pro každou skupinu </a:t>
            </a:r>
          </a:p>
          <a:p>
            <a:pPr marL="628650" indent="-271463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dirty="0"/>
              <a:t>Oblast sociálních služeb  a podpora zavádění procesů rozvoje kvality poskytovaných </a:t>
            </a:r>
            <a:r>
              <a:rPr lang="cs-CZ" dirty="0" smtClean="0"/>
              <a:t>služeb </a:t>
            </a:r>
            <a:endParaRPr lang="cs-CZ" dirty="0"/>
          </a:p>
          <a:p>
            <a:pPr marL="628650" indent="-271463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Oblast sociální práce a podporu procesů standardizace sociální práce</a:t>
            </a:r>
          </a:p>
          <a:p>
            <a:r>
              <a:rPr lang="cs-CZ" dirty="0"/>
              <a:t>10 doporučených standardů APSS </a:t>
            </a:r>
            <a:r>
              <a:rPr lang="cs-CZ" dirty="0" smtClean="0"/>
              <a:t>ČR</a:t>
            </a:r>
          </a:p>
          <a:p>
            <a:r>
              <a:rPr lang="cs-CZ" dirty="0" smtClean="0"/>
              <a:t>Soubor funkčních letáků pro jednotlivé oblasti</a:t>
            </a:r>
          </a:p>
          <a:p>
            <a:r>
              <a:rPr lang="cs-CZ" dirty="0" smtClean="0"/>
              <a:t>Odborná publikace</a:t>
            </a:r>
          </a:p>
          <a:p>
            <a:r>
              <a:rPr lang="cs-CZ" dirty="0" smtClean="0"/>
              <a:t>Celostátní konference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KA 1 </a:t>
            </a:r>
            <a:r>
              <a:rPr lang="cs-CZ" sz="3600" b="1" dirty="0" smtClean="0">
                <a:solidFill>
                  <a:srgbClr val="FF0000"/>
                </a:solidFill>
              </a:rPr>
              <a:t>Série </a:t>
            </a:r>
            <a:r>
              <a:rPr lang="cs-CZ" sz="3600" b="1" dirty="0">
                <a:solidFill>
                  <a:srgbClr val="FF0000"/>
                </a:solidFill>
              </a:rPr>
              <a:t>kulatých </a:t>
            </a:r>
            <a:r>
              <a:rPr lang="cs-CZ" sz="3600" b="1" dirty="0" smtClean="0">
                <a:solidFill>
                  <a:srgbClr val="FF0000"/>
                </a:solidFill>
              </a:rPr>
              <a:t>/ odborných stolů</a:t>
            </a:r>
            <a:endParaRPr lang="cs-CZ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4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2132856"/>
            <a:ext cx="8020413" cy="4536504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Pracovní skupina sociální </a:t>
            </a:r>
            <a:r>
              <a:rPr lang="cs-CZ" b="1" dirty="0" smtClean="0">
                <a:solidFill>
                  <a:srgbClr val="FF0000"/>
                </a:solidFill>
              </a:rPr>
              <a:t>služby  </a:t>
            </a:r>
          </a:p>
          <a:p>
            <a:pPr marL="628650" indent="-271463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dirty="0"/>
              <a:t>Stanovování krátkodobých a dlouhodobých cílů </a:t>
            </a:r>
          </a:p>
          <a:p>
            <a:pPr marL="628650" indent="-271463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dirty="0"/>
              <a:t>Hodnocení kvality a efektivity v kontextu SQSS</a:t>
            </a:r>
          </a:p>
          <a:p>
            <a:pPr marL="628650" indent="-271463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dirty="0"/>
              <a:t>Financování sociální služby pomocí více zdrojů</a:t>
            </a:r>
          </a:p>
          <a:p>
            <a:pPr marL="628650" indent="-271463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dirty="0"/>
              <a:t>Individuální plánování v praxi a správě</a:t>
            </a:r>
          </a:p>
          <a:p>
            <a:pPr marL="628650" indent="-271463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dirty="0"/>
              <a:t>Multidisciplinární sociální práce v praxi</a:t>
            </a:r>
          </a:p>
          <a:p>
            <a:pPr marL="0" indent="0">
              <a:buNone/>
            </a:pPr>
            <a:r>
              <a:rPr lang="cs-CZ" b="1" dirty="0"/>
              <a:t> </a:t>
            </a:r>
          </a:p>
          <a:p>
            <a:r>
              <a:rPr lang="cs-CZ" b="1" dirty="0">
                <a:solidFill>
                  <a:srgbClr val="FF0000"/>
                </a:solidFill>
              </a:rPr>
              <a:t>Pracovní skupina sociální práce </a:t>
            </a:r>
          </a:p>
          <a:p>
            <a:pPr marL="628650" indent="-271463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Jak se připravit na inspekci kvality </a:t>
            </a:r>
          </a:p>
          <a:p>
            <a:pPr marL="628650" indent="-271463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Ochrana práv a omezování osobní svobody</a:t>
            </a:r>
          </a:p>
          <a:p>
            <a:pPr marL="628650" indent="-271463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Vážně míněný nesouhlas uživatele sociální služby</a:t>
            </a:r>
          </a:p>
          <a:p>
            <a:pPr marL="628650" indent="-271463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Právo na přiměřené riziko </a:t>
            </a:r>
            <a:r>
              <a:rPr lang="cs-CZ" dirty="0"/>
              <a:t>uživatele sociální služby</a:t>
            </a:r>
          </a:p>
          <a:p>
            <a:pPr marL="628650" indent="-271463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Interní předpisy poskytovatele sociální služby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KA 1 </a:t>
            </a:r>
            <a:r>
              <a:rPr lang="cs-CZ" sz="3600" b="1" dirty="0" smtClean="0">
                <a:solidFill>
                  <a:srgbClr val="FF0000"/>
                </a:solidFill>
              </a:rPr>
              <a:t>Série </a:t>
            </a:r>
            <a:r>
              <a:rPr lang="cs-CZ" sz="3600" b="1" dirty="0">
                <a:solidFill>
                  <a:srgbClr val="FF0000"/>
                </a:solidFill>
              </a:rPr>
              <a:t>kulatých </a:t>
            </a:r>
            <a:r>
              <a:rPr lang="cs-CZ" sz="3600" b="1" dirty="0" smtClean="0">
                <a:solidFill>
                  <a:srgbClr val="FF0000"/>
                </a:solidFill>
              </a:rPr>
              <a:t>/ odborných stolů</a:t>
            </a:r>
            <a:endParaRPr lang="cs-CZ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70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60 bloků konzultací</a:t>
            </a:r>
          </a:p>
          <a:p>
            <a:r>
              <a:rPr lang="cs-CZ" dirty="0" smtClean="0"/>
              <a:t>1 680 hodin – z toho 960 hodin konzultací 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Minimálně 30 poskytovatelů </a:t>
            </a:r>
          </a:p>
          <a:p>
            <a:r>
              <a:rPr lang="cs-CZ" dirty="0" smtClean="0"/>
              <a:t>Konzultace za účasti sociálního pracovníka a vedoucího pracovníka</a:t>
            </a:r>
          </a:p>
          <a:p>
            <a:r>
              <a:rPr lang="cs-CZ" dirty="0" smtClean="0"/>
              <a:t>Cílem je sjednotit myšlenky, záměry, postupy v sociální službě</a:t>
            </a:r>
          </a:p>
          <a:p>
            <a:r>
              <a:rPr lang="cs-CZ" b="1" dirty="0">
                <a:solidFill>
                  <a:srgbClr val="FF0000"/>
                </a:solidFill>
              </a:rPr>
              <a:t>Minimálně 10 odborníků APSS ČR </a:t>
            </a:r>
            <a:r>
              <a:rPr lang="cs-CZ" dirty="0" smtClean="0"/>
              <a:t>– možnost výběru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KA </a:t>
            </a:r>
            <a:r>
              <a:rPr lang="cs-CZ" sz="3600" b="1" dirty="0">
                <a:solidFill>
                  <a:srgbClr val="FF0000"/>
                </a:solidFill>
              </a:rPr>
              <a:t>2 Terénní konzultace odborníků </a:t>
            </a:r>
            <a:r>
              <a:rPr lang="cs-CZ" sz="3600" b="1" dirty="0" smtClean="0">
                <a:solidFill>
                  <a:srgbClr val="FF0000"/>
                </a:solidFill>
              </a:rPr>
              <a:t>APSS</a:t>
            </a:r>
            <a:endParaRPr lang="cs-CZ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71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146574"/>
              </p:ext>
            </p:extLst>
          </p:nvPr>
        </p:nvGraphicFramePr>
        <p:xfrm>
          <a:off x="606388" y="2492896"/>
          <a:ext cx="7931224" cy="41764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31224"/>
              </a:tblGrid>
              <a:tr h="5264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solidFill>
                            <a:schemeClr val="tx1"/>
                          </a:solidFill>
                          <a:effectLst/>
                        </a:rPr>
                        <a:t>Téma</a:t>
                      </a:r>
                      <a:endParaRPr lang="cs-CZ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083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</a:rPr>
                        <a:t>Individuální 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</a:rPr>
                        <a:t>plánování                             16 hodin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083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</a:rPr>
                        <a:t>Provozní témata 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</a:rPr>
                        <a:t>                                       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</a:rPr>
                        <a:t>16 hodin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083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</a:rPr>
                        <a:t>Standardy 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</a:rPr>
                        <a:t>kvality                                      24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</a:rPr>
                        <a:t> hodin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083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</a:rPr>
                        <a:t>Nutriční 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</a:rPr>
                        <a:t>péče                                                8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</a:rPr>
                        <a:t> hodin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083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</a:rPr>
                        <a:t>Proces ošetřovatelské 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</a:rPr>
                        <a:t>péče                   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</a:rPr>
                        <a:t>16 hodin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083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</a:rPr>
                        <a:t>Strategické plánování v 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</a:rPr>
                        <a:t>NNO                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</a:rPr>
                        <a:t>16 hodin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KA </a:t>
            </a:r>
            <a:r>
              <a:rPr lang="cs-CZ" sz="3600" b="1" dirty="0">
                <a:solidFill>
                  <a:srgbClr val="FF0000"/>
                </a:solidFill>
              </a:rPr>
              <a:t>2 Terénní konzultace odborníků </a:t>
            </a:r>
            <a:r>
              <a:rPr lang="cs-CZ" sz="3600" b="1" dirty="0" smtClean="0">
                <a:solidFill>
                  <a:srgbClr val="FF0000"/>
                </a:solidFill>
              </a:rPr>
              <a:t>APSS</a:t>
            </a:r>
            <a:endParaRPr lang="cs-CZ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97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Nástroje </a:t>
            </a:r>
            <a:r>
              <a:rPr lang="cs-CZ" dirty="0" smtClean="0"/>
              <a:t>na nastavení a sestavení vzdělávacích plánů</a:t>
            </a:r>
          </a:p>
          <a:p>
            <a:r>
              <a:rPr lang="cs-CZ" b="1" dirty="0">
                <a:solidFill>
                  <a:srgbClr val="FF0000"/>
                </a:solidFill>
              </a:rPr>
              <a:t>Metodika tvorby vzdělávacích plánů</a:t>
            </a:r>
          </a:p>
          <a:p>
            <a:r>
              <a:rPr lang="cs-CZ" dirty="0" smtClean="0"/>
              <a:t>Pracovní postupy k tvorbě vzdělávacích plánů</a:t>
            </a:r>
          </a:p>
          <a:p>
            <a:r>
              <a:rPr lang="cs-CZ" dirty="0" smtClean="0"/>
              <a:t>Minimálně 15 zapojených poskytovatelů </a:t>
            </a:r>
          </a:p>
          <a:p>
            <a:r>
              <a:rPr lang="cs-CZ" b="1" dirty="0">
                <a:solidFill>
                  <a:srgbClr val="FF0000"/>
                </a:solidFill>
              </a:rPr>
              <a:t>Minimálně 15 vytvořených vzdělávacích plánů 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KA </a:t>
            </a:r>
            <a:r>
              <a:rPr lang="cs-CZ" sz="3600" b="1" dirty="0">
                <a:solidFill>
                  <a:srgbClr val="FF0000"/>
                </a:solidFill>
              </a:rPr>
              <a:t>3 Tvorba vzdělávacích plánů u PSS</a:t>
            </a:r>
            <a:endParaRPr lang="cs-CZ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20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276872"/>
            <a:ext cx="8435279" cy="3849291"/>
          </a:xfrm>
        </p:spPr>
        <p:txBody>
          <a:bodyPr>
            <a:normAutofit/>
          </a:bodyPr>
          <a:lstStyle/>
          <a:p>
            <a:pPr marL="323850" indent="-323850" eaLnBrk="0" fontAlgn="base" hangingPunct="0">
              <a:spcAft>
                <a:spcPct val="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kumimoji="1" lang="cs-CZ" dirty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Největší profesní organizace v oblasti sociálních služeb v ČR</a:t>
            </a:r>
          </a:p>
          <a:p>
            <a:pPr marL="323850" indent="-323850" eaLnBrk="0" fontAlgn="base" hangingPunct="0">
              <a:spcAft>
                <a:spcPct val="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kumimoji="1" lang="cs-CZ" dirty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K 19. září 2017 sdružujeme </a:t>
            </a:r>
            <a:r>
              <a:rPr kumimoji="1" lang="cs-CZ" b="1" dirty="0">
                <a:solidFill>
                  <a:srgbClr val="0070C0"/>
                </a:solidFill>
                <a:latin typeface="Calibri" pitchFamily="34" charset="0"/>
                <a:cs typeface="Tahoma" pitchFamily="34" charset="0"/>
              </a:rPr>
              <a:t>1 693 </a:t>
            </a:r>
            <a:r>
              <a:rPr kumimoji="1" lang="cs-CZ" b="1" dirty="0" smtClean="0">
                <a:solidFill>
                  <a:srgbClr val="0070C0"/>
                </a:solidFill>
                <a:latin typeface="Calibri" pitchFamily="34" charset="0"/>
                <a:cs typeface="Tahoma" pitchFamily="34" charset="0"/>
              </a:rPr>
              <a:t>členů</a:t>
            </a:r>
            <a:endParaRPr kumimoji="1" lang="cs-CZ" b="1" dirty="0">
              <a:solidFill>
                <a:srgbClr val="0070C0"/>
              </a:solidFill>
              <a:latin typeface="Calibri" pitchFamily="34" charset="0"/>
              <a:cs typeface="Tahoma" pitchFamily="34" charset="0"/>
            </a:endParaRPr>
          </a:p>
          <a:p>
            <a:pPr marL="442913" indent="-273050" eaLnBrk="0" fontAlgn="base" hangingPunct="0">
              <a:spcAft>
                <a:spcPct val="0"/>
              </a:spcAft>
              <a:buClr>
                <a:srgbClr val="0070C0"/>
              </a:buClr>
              <a:buSzTx/>
              <a:buFont typeface="Wingdings" panose="05000000000000000000" pitchFamily="2" charset="2"/>
              <a:buChar char="§"/>
              <a:defRPr/>
            </a:pPr>
            <a:r>
              <a:rPr kumimoji="1" lang="cs-CZ" dirty="0" smtClean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Sdružuje 1 036 </a:t>
            </a:r>
            <a:r>
              <a:rPr kumimoji="1" lang="cs-CZ" dirty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registrovaných poskytovatelů </a:t>
            </a:r>
            <a:r>
              <a:rPr kumimoji="1" lang="cs-CZ" dirty="0" smtClean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sociálních služeb </a:t>
            </a:r>
          </a:p>
          <a:p>
            <a:pPr marL="442913" indent="-273050" eaLnBrk="0" fontAlgn="base" hangingPunct="0">
              <a:spcAft>
                <a:spcPct val="0"/>
              </a:spcAft>
              <a:buClr>
                <a:srgbClr val="0070C0"/>
              </a:buClr>
              <a:buSzTx/>
              <a:buFont typeface="Wingdings" panose="05000000000000000000" pitchFamily="2" charset="2"/>
              <a:buChar char="§"/>
              <a:defRPr/>
            </a:pPr>
            <a:r>
              <a:rPr kumimoji="1" lang="cs-CZ" dirty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Sdružuje </a:t>
            </a:r>
            <a:r>
              <a:rPr kumimoji="1" lang="cs-CZ" dirty="0" smtClean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2 341 </a:t>
            </a:r>
            <a:r>
              <a:rPr kumimoji="1" lang="cs-CZ" dirty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registrovaných služeb</a:t>
            </a:r>
          </a:p>
          <a:p>
            <a:pPr marL="323850" lvl="0" indent="-323850" eaLnBrk="0" fontAlgn="base" hangingPunct="0">
              <a:spcAft>
                <a:spcPct val="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kumimoji="1" lang="cs-CZ" dirty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6 odborných sekcí </a:t>
            </a:r>
            <a:endParaRPr kumimoji="1" lang="cs-CZ" dirty="0" smtClean="0">
              <a:solidFill>
                <a:prstClr val="black"/>
              </a:solidFill>
              <a:latin typeface="Calibri" pitchFamily="34" charset="0"/>
              <a:cs typeface="Tahoma" pitchFamily="34" charset="0"/>
            </a:endParaRPr>
          </a:p>
          <a:p>
            <a:pPr marL="323850" lvl="0" indent="-323850" eaLnBrk="0" fontAlgn="base" hangingPunct="0">
              <a:spcAft>
                <a:spcPct val="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kumimoji="1" lang="cs-CZ" b="1" dirty="0" smtClean="0">
                <a:solidFill>
                  <a:srgbClr val="0070C0"/>
                </a:solidFill>
                <a:latin typeface="Calibri" pitchFamily="34" charset="0"/>
                <a:cs typeface="Tahoma" pitchFamily="34" charset="0"/>
              </a:rPr>
              <a:t>615 </a:t>
            </a:r>
            <a:r>
              <a:rPr kumimoji="1" lang="cs-CZ" b="1" dirty="0">
                <a:solidFill>
                  <a:srgbClr val="0070C0"/>
                </a:solidFill>
                <a:latin typeface="Calibri" pitchFamily="34" charset="0"/>
                <a:cs typeface="Tahoma" pitchFamily="34" charset="0"/>
              </a:rPr>
              <a:t>členů </a:t>
            </a:r>
            <a:r>
              <a:rPr kumimoji="1" lang="cs-CZ" b="1" dirty="0" smtClean="0">
                <a:solidFill>
                  <a:srgbClr val="0070C0"/>
                </a:solidFill>
                <a:latin typeface="Calibri" pitchFamily="34" charset="0"/>
                <a:cs typeface="Tahoma" pitchFamily="34" charset="0"/>
              </a:rPr>
              <a:t>profesních </a:t>
            </a:r>
            <a:r>
              <a:rPr kumimoji="1" lang="cs-CZ" b="1" dirty="0">
                <a:solidFill>
                  <a:srgbClr val="0070C0"/>
                </a:solidFill>
                <a:latin typeface="Calibri" pitchFamily="34" charset="0"/>
                <a:cs typeface="Tahoma" pitchFamily="34" charset="0"/>
              </a:rPr>
              <a:t>svazů</a:t>
            </a:r>
          </a:p>
          <a:p>
            <a:pPr marL="442913" indent="-273050" eaLnBrk="0" fontAlgn="base" hangingPunct="0">
              <a:spcAft>
                <a:spcPct val="0"/>
              </a:spcAft>
              <a:buClr>
                <a:srgbClr val="0070C0"/>
              </a:buClr>
              <a:buSzTx/>
              <a:buFont typeface="Wingdings" panose="05000000000000000000" pitchFamily="2" charset="2"/>
              <a:buChar char="§"/>
              <a:defRPr/>
            </a:pPr>
            <a:r>
              <a:rPr kumimoji="1" lang="cs-CZ" sz="2200" b="1" dirty="0">
                <a:solidFill>
                  <a:srgbClr val="0070C0"/>
                </a:solidFill>
                <a:latin typeface="Calibri" pitchFamily="34" charset="0"/>
                <a:cs typeface="Tahoma" pitchFamily="34" charset="0"/>
              </a:rPr>
              <a:t>Profesní svaz sociálních pracovníků v sociálních </a:t>
            </a:r>
            <a:r>
              <a:rPr kumimoji="1" lang="cs-CZ" sz="2200" b="1" dirty="0" smtClean="0">
                <a:solidFill>
                  <a:srgbClr val="0070C0"/>
                </a:solidFill>
                <a:latin typeface="Calibri" pitchFamily="34" charset="0"/>
                <a:cs typeface="Tahoma" pitchFamily="34" charset="0"/>
              </a:rPr>
              <a:t>službách - 377 </a:t>
            </a:r>
            <a:endParaRPr kumimoji="1" lang="cs-CZ" sz="2200" b="1" dirty="0">
              <a:solidFill>
                <a:srgbClr val="0070C0"/>
              </a:solidFill>
              <a:latin typeface="Calibri" pitchFamily="34" charset="0"/>
              <a:cs typeface="Tahoma" pitchFamily="34" charset="0"/>
            </a:endParaRPr>
          </a:p>
          <a:p>
            <a:pPr marL="442913" lvl="0" indent="-273050" eaLnBrk="0" fontAlgn="base" hangingPunct="0">
              <a:spcAft>
                <a:spcPct val="0"/>
              </a:spcAft>
              <a:buClr>
                <a:srgbClr val="0070C0"/>
              </a:buClr>
              <a:buSzTx/>
              <a:buFont typeface="Wingdings" panose="05000000000000000000" pitchFamily="2" charset="2"/>
              <a:buChar char="§"/>
              <a:defRPr/>
            </a:pPr>
            <a:r>
              <a:rPr kumimoji="1" lang="cs-CZ" sz="2200" dirty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Profesní svaz zdravotnických pracovníků v sociálních </a:t>
            </a:r>
            <a:r>
              <a:rPr kumimoji="1" lang="cs-CZ" sz="2200" dirty="0" smtClean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službách - 238</a:t>
            </a:r>
            <a:endParaRPr kumimoji="1" lang="cs-CZ" sz="2200" dirty="0">
              <a:solidFill>
                <a:prstClr val="black"/>
              </a:solidFill>
              <a:latin typeface="Calibri" pitchFamily="34" charset="0"/>
              <a:cs typeface="Tahoma" pitchFamily="34" charset="0"/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Asociace poskytovatelů sociálních služeb </a:t>
            </a:r>
          </a:p>
        </p:txBody>
      </p:sp>
    </p:spTree>
    <p:extLst>
      <p:ext uri="{BB962C8B-B14F-4D97-AF65-F5344CB8AC3E}">
        <p14:creationId xmlns:p14="http://schemas.microsoft.com/office/powerpoint/2010/main" val="278562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Minimálně 60 sociálních </a:t>
            </a:r>
            <a:r>
              <a:rPr lang="cs-CZ" dirty="0" smtClean="0"/>
              <a:t>pracovníků získá 20 hodin podpory </a:t>
            </a:r>
          </a:p>
          <a:p>
            <a:r>
              <a:rPr lang="cs-CZ" dirty="0" smtClean="0"/>
              <a:t>Prohloubení odborných znalostí a kompetencí SP </a:t>
            </a:r>
          </a:p>
          <a:p>
            <a:r>
              <a:rPr lang="cs-CZ" dirty="0" smtClean="0"/>
              <a:t>Forma vedeného rozhovoru kouče se SP</a:t>
            </a:r>
          </a:p>
          <a:p>
            <a:r>
              <a:rPr lang="cs-CZ" dirty="0" smtClean="0"/>
              <a:t>Základní přístupy jak pracovat s podřízenými kolegy</a:t>
            </a:r>
          </a:p>
          <a:p>
            <a:r>
              <a:rPr lang="cs-CZ" b="1" dirty="0">
                <a:solidFill>
                  <a:srgbClr val="FF0000"/>
                </a:solidFill>
              </a:rPr>
              <a:t>Zvyšování manažerských kompetencí SP</a:t>
            </a:r>
          </a:p>
          <a:p>
            <a:r>
              <a:rPr lang="cs-CZ" dirty="0" smtClean="0"/>
              <a:t>Tým odborníků APSS ČR – možnost výběru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KA </a:t>
            </a:r>
            <a:r>
              <a:rPr lang="cs-CZ" sz="3600" b="1" dirty="0">
                <a:solidFill>
                  <a:srgbClr val="FF0000"/>
                </a:solidFill>
              </a:rPr>
              <a:t>4 </a:t>
            </a:r>
            <a:r>
              <a:rPr lang="cs-CZ" sz="3600" b="1" dirty="0" err="1">
                <a:solidFill>
                  <a:srgbClr val="FF0000"/>
                </a:solidFill>
              </a:rPr>
              <a:t>Koučink</a:t>
            </a:r>
            <a:r>
              <a:rPr lang="cs-CZ" sz="3600" b="1" dirty="0">
                <a:solidFill>
                  <a:srgbClr val="FF0000"/>
                </a:solidFill>
              </a:rPr>
              <a:t> </a:t>
            </a:r>
            <a:endParaRPr lang="cs-CZ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6011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Zvyšování kompetencí SP pro rozvíjení sociální práce a zkvalitňování sociálních služeb</a:t>
            </a:r>
          </a:p>
          <a:p>
            <a:pPr lvl="0"/>
            <a:r>
              <a:rPr lang="cs-CZ" dirty="0" smtClean="0"/>
              <a:t>Realizace </a:t>
            </a:r>
            <a:r>
              <a:rPr lang="cs-CZ" b="1" dirty="0">
                <a:solidFill>
                  <a:srgbClr val="FF0000"/>
                </a:solidFill>
              </a:rPr>
              <a:t>26 akreditovaných kurzů</a:t>
            </a:r>
          </a:p>
          <a:p>
            <a:r>
              <a:rPr lang="cs-CZ" b="1" dirty="0">
                <a:solidFill>
                  <a:srgbClr val="FF0000"/>
                </a:solidFill>
              </a:rPr>
              <a:t>M</a:t>
            </a:r>
            <a:r>
              <a:rPr lang="cs-CZ" b="1" dirty="0">
                <a:solidFill>
                  <a:srgbClr val="FF0000"/>
                </a:solidFill>
              </a:rPr>
              <a:t>inimálně </a:t>
            </a:r>
            <a:r>
              <a:rPr lang="cs-CZ" b="1" dirty="0">
                <a:solidFill>
                  <a:srgbClr val="FF0000"/>
                </a:solidFill>
              </a:rPr>
              <a:t>155 účastníků vzdělávání</a:t>
            </a:r>
          </a:p>
          <a:p>
            <a:pPr lvl="0"/>
            <a:r>
              <a:rPr lang="cs-CZ" dirty="0"/>
              <a:t>M</a:t>
            </a:r>
            <a:r>
              <a:rPr lang="cs-CZ" dirty="0" smtClean="0"/>
              <a:t>inimálně </a:t>
            </a:r>
            <a:r>
              <a:rPr lang="cs-CZ" dirty="0"/>
              <a:t>93 osob získá podporu ve výši </a:t>
            </a:r>
            <a:r>
              <a:rPr lang="cs-CZ" dirty="0" smtClean="0"/>
              <a:t>40 hodin</a:t>
            </a:r>
          </a:p>
          <a:p>
            <a:r>
              <a:rPr lang="cs-CZ" dirty="0"/>
              <a:t>Tým odborníků APSS ČR – možnost výběru</a:t>
            </a:r>
          </a:p>
          <a:p>
            <a:pPr marL="0" lv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KA </a:t>
            </a:r>
            <a:r>
              <a:rPr lang="cs-CZ" sz="3600" b="1" dirty="0">
                <a:solidFill>
                  <a:srgbClr val="FF0000"/>
                </a:solidFill>
              </a:rPr>
              <a:t>5 Vzdělávání </a:t>
            </a:r>
            <a:endParaRPr lang="cs-CZ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0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KA </a:t>
            </a:r>
            <a:r>
              <a:rPr lang="cs-CZ" sz="3600" b="1" dirty="0">
                <a:solidFill>
                  <a:srgbClr val="FF0000"/>
                </a:solidFill>
              </a:rPr>
              <a:t>5 Vzdělávání </a:t>
            </a:r>
            <a:endParaRPr lang="cs-CZ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2387812"/>
              </p:ext>
            </p:extLst>
          </p:nvPr>
        </p:nvGraphicFramePr>
        <p:xfrm>
          <a:off x="971600" y="2348874"/>
          <a:ext cx="7715200" cy="4248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15200"/>
              </a:tblGrid>
              <a:tr h="354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Téma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42" marR="51942" marT="7214" marB="0"/>
                </a:tc>
              </a:tr>
              <a:tr h="3540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Legislativní změny v oblasti sociálních služeb a sociální práce                    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  <a:effectLst/>
                        </a:rPr>
                        <a:t>3 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kurzy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42" marR="51942" marT="7214" marB="0"/>
                </a:tc>
              </a:tr>
              <a:tr h="3540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Kvalita poskytované sociální služby (SQSS)                                                       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  <a:effectLst/>
                        </a:rPr>
                        <a:t>3 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kurzy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42" marR="51942" marT="7214" marB="0"/>
                </a:tc>
              </a:tr>
              <a:tr h="3540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Inspekce kvality poskytované sociální služby                                                   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3 kurzy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42" marR="51942" marT="7214" marB="0"/>
                </a:tc>
              </a:tr>
              <a:tr h="3540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Metody sociální práce                                                                                               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3 kurzy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42" marR="51942" marT="7214" marB="0"/>
                </a:tc>
              </a:tr>
              <a:tr h="3540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Management sociálních 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  <a:effectLst/>
                        </a:rPr>
                        <a:t>služeb                                                                               2 kurzy 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42" marR="51942" marT="7214" marB="0"/>
                </a:tc>
              </a:tr>
              <a:tr h="3540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Marketing sociálních 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  <a:effectLst/>
                        </a:rPr>
                        <a:t>služeb                                                                                     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  <a:effectLst/>
                        </a:rPr>
                        <a:t>2 kurzy 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42" marR="51942" marT="7214" marB="0"/>
                </a:tc>
              </a:tr>
              <a:tr h="3540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Terapeutická 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  <a:effectLst/>
                        </a:rPr>
                        <a:t>práce                                                                                                      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  <a:effectLst/>
                        </a:rPr>
                        <a:t>2 kurzy 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42" marR="51942" marT="7214" marB="0"/>
                </a:tc>
              </a:tr>
              <a:tr h="3540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Financování sociálních 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  <a:effectLst/>
                        </a:rPr>
                        <a:t>služeb                                                                                  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  <a:effectLst/>
                        </a:rPr>
                        <a:t>2 kurzy 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42" marR="51942" marT="7214" marB="0"/>
                </a:tc>
              </a:tr>
              <a:tr h="3540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Specifika cílové skupiny 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  <a:effectLst/>
                        </a:rPr>
                        <a:t>klientů                                                                              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  <a:effectLst/>
                        </a:rPr>
                        <a:t>2 kurzy 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42" marR="51942" marT="7214" marB="0"/>
                </a:tc>
              </a:tr>
              <a:tr h="3540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 err="1">
                          <a:solidFill>
                            <a:schemeClr val="tx1"/>
                          </a:solidFill>
                          <a:effectLst/>
                        </a:rPr>
                        <a:t>Koučink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 jako metoda motivace a stimulace 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  <a:effectLst/>
                        </a:rPr>
                        <a:t>zaměstnanců                             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  <a:effectLst/>
                        </a:rPr>
                        <a:t>2 kurzy 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42" marR="51942" marT="7214" marB="0"/>
                </a:tc>
              </a:tr>
              <a:tr h="3540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 err="1">
                          <a:solidFill>
                            <a:schemeClr val="tx1"/>
                          </a:solidFill>
                          <a:effectLst/>
                        </a:rPr>
                        <a:t>Koučink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 jako metoda řízeného rozhovoru 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  <a:effectLst/>
                        </a:rPr>
                        <a:t>                                                         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  <a:effectLst/>
                        </a:rPr>
                        <a:t>2 kurzy 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42" marR="51942" marT="7214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466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Hledání nových řešení podpory sociálních služeb a dobré praxe sociální práce v zahraničí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3 exkurze do zahraničí </a:t>
            </a:r>
            <a:r>
              <a:rPr lang="cs-CZ" dirty="0" smtClean="0"/>
              <a:t>– Rakousko, Holandsko, Slovinsko </a:t>
            </a:r>
          </a:p>
          <a:p>
            <a:r>
              <a:rPr lang="cs-CZ" dirty="0" smtClean="0"/>
              <a:t>Exkurze zaměřeny na pobytové, ambulantní a terénní sociální služby</a:t>
            </a:r>
          </a:p>
          <a:p>
            <a:r>
              <a:rPr lang="cs-CZ" dirty="0" smtClean="0"/>
              <a:t>Vhodné pro SP z jakékoliv organizace včetně NNO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Nemůže být jedinou zvolenou KA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KA </a:t>
            </a:r>
            <a:r>
              <a:rPr lang="cs-CZ" sz="3600" b="1" dirty="0" smtClean="0">
                <a:solidFill>
                  <a:srgbClr val="FF0000"/>
                </a:solidFill>
              </a:rPr>
              <a:t>6 Exkurze do zahraničí </a:t>
            </a:r>
            <a:endParaRPr lang="cs-CZ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79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348880"/>
            <a:ext cx="8496944" cy="3993307"/>
          </a:xfrm>
        </p:spPr>
        <p:txBody>
          <a:bodyPr/>
          <a:lstStyle/>
          <a:p>
            <a:pPr marL="0" indent="0" algn="ctr">
              <a:buNone/>
            </a:pPr>
            <a:r>
              <a:rPr lang="cs-CZ" sz="5400" b="1" dirty="0" smtClean="0"/>
              <a:t>Děkuji za pozornost</a:t>
            </a:r>
          </a:p>
          <a:p>
            <a:pPr algn="ctr"/>
            <a:endParaRPr lang="cs-CZ" sz="2800" b="1" dirty="0"/>
          </a:p>
          <a:p>
            <a:pPr marL="0" indent="0" algn="ctr">
              <a:buNone/>
            </a:pPr>
            <a:r>
              <a:rPr lang="cs-CZ" sz="2800" b="1" dirty="0" smtClean="0"/>
              <a:t>Více </a:t>
            </a:r>
            <a:r>
              <a:rPr lang="cs-CZ" sz="2800" b="1" dirty="0"/>
              <a:t>informací o činnosti, </a:t>
            </a:r>
            <a:r>
              <a:rPr lang="cs-CZ" sz="2800" b="1" dirty="0" smtClean="0"/>
              <a:t>aktivitách</a:t>
            </a:r>
          </a:p>
          <a:p>
            <a:pPr marL="0" indent="0" algn="ctr">
              <a:buNone/>
            </a:pPr>
            <a:r>
              <a:rPr lang="cs-CZ" sz="2800" b="1" dirty="0" smtClean="0"/>
              <a:t> </a:t>
            </a:r>
            <a:r>
              <a:rPr lang="cs-CZ" sz="2800" b="1" dirty="0"/>
              <a:t>i možnosti členství </a:t>
            </a:r>
            <a:r>
              <a:rPr lang="cs-CZ" sz="2800" b="1" dirty="0" smtClean="0"/>
              <a:t>v PSSP je </a:t>
            </a:r>
            <a:r>
              <a:rPr lang="cs-CZ" sz="2800" b="1" dirty="0"/>
              <a:t>uvedeno </a:t>
            </a:r>
            <a:r>
              <a:rPr lang="cs-CZ" sz="2800" b="1" dirty="0" smtClean="0"/>
              <a:t>na:</a:t>
            </a:r>
          </a:p>
          <a:p>
            <a:pPr marL="0" indent="0" algn="ctr">
              <a:buNone/>
            </a:pPr>
            <a:r>
              <a:rPr lang="cs-CZ" sz="2800" b="1" dirty="0" smtClean="0"/>
              <a:t> </a:t>
            </a:r>
            <a:r>
              <a:rPr lang="cs-CZ" sz="2800" b="1" u="sng" dirty="0">
                <a:hlinkClick r:id="rId2"/>
              </a:rPr>
              <a:t>http://www.apsscr.cz/cz/sekce-a-svazy/profesni-svaz-socialnich-pracovniku</a:t>
            </a:r>
            <a:r>
              <a:rPr lang="cs-CZ" sz="2800" b="1" dirty="0"/>
              <a:t>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58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675466"/>
            <a:ext cx="8363271" cy="3849877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3200" b="1" dirty="0" smtClean="0">
                <a:solidFill>
                  <a:srgbClr val="0070C0"/>
                </a:solidFill>
              </a:rPr>
              <a:t>PSSP vznikl jako </a:t>
            </a:r>
            <a:r>
              <a:rPr lang="cs-CZ" sz="3200" b="1" dirty="0">
                <a:solidFill>
                  <a:srgbClr val="FF0000"/>
                </a:solidFill>
              </a:rPr>
              <a:t>odborné uskupení</a:t>
            </a:r>
            <a:r>
              <a:rPr lang="cs-CZ" sz="3200" b="1" dirty="0">
                <a:solidFill>
                  <a:srgbClr val="0070C0"/>
                </a:solidFill>
              </a:rPr>
              <a:t>, </a:t>
            </a:r>
            <a:endParaRPr lang="cs-CZ" sz="3200" b="1" dirty="0" smtClean="0">
              <a:solidFill>
                <a:srgbClr val="0070C0"/>
              </a:solidFill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3200" b="1" dirty="0" smtClean="0">
                <a:solidFill>
                  <a:srgbClr val="0070C0"/>
                </a:solidFill>
              </a:rPr>
              <a:t>jehož </a:t>
            </a:r>
            <a:r>
              <a:rPr lang="cs-CZ" sz="3200" b="1" dirty="0">
                <a:solidFill>
                  <a:srgbClr val="0070C0"/>
                </a:solidFill>
              </a:rPr>
              <a:t>cílem je </a:t>
            </a:r>
            <a:r>
              <a:rPr lang="cs-CZ" sz="3200" b="1" dirty="0">
                <a:solidFill>
                  <a:srgbClr val="FF0000"/>
                </a:solidFill>
              </a:rPr>
              <a:t>podpora sociální práce </a:t>
            </a:r>
            <a:r>
              <a:rPr lang="cs-CZ" sz="3200" b="1" dirty="0">
                <a:solidFill>
                  <a:srgbClr val="0070C0"/>
                </a:solidFill>
              </a:rPr>
              <a:t>jako profese a zejména rozvoj </a:t>
            </a:r>
            <a:r>
              <a:rPr lang="cs-CZ" sz="3200" b="1" dirty="0">
                <a:solidFill>
                  <a:srgbClr val="FF0000"/>
                </a:solidFill>
              </a:rPr>
              <a:t>odborné úrovně </a:t>
            </a:r>
            <a:r>
              <a:rPr lang="cs-CZ" sz="3200" b="1" dirty="0">
                <a:solidFill>
                  <a:srgbClr val="0070C0"/>
                </a:solidFill>
              </a:rPr>
              <a:t>sociální práce </a:t>
            </a:r>
            <a:r>
              <a:rPr lang="cs-CZ" sz="3200" b="1" dirty="0" smtClean="0">
                <a:solidFill>
                  <a:srgbClr val="FF0000"/>
                </a:solidFill>
              </a:rPr>
              <a:t>v </a:t>
            </a:r>
            <a:r>
              <a:rPr lang="cs-CZ" sz="3200" b="1" dirty="0">
                <a:solidFill>
                  <a:srgbClr val="FF0000"/>
                </a:solidFill>
              </a:rPr>
              <a:t>sociálních službách.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Profesní svaz sociálních </a:t>
            </a:r>
            <a:r>
              <a:rPr lang="cs-CZ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pracovníků v sociálních službách</a:t>
            </a:r>
            <a:endParaRPr lang="cs-CZ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61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2204865"/>
            <a:ext cx="8496943" cy="4536504"/>
          </a:xfrm>
        </p:spPr>
        <p:txBody>
          <a:bodyPr>
            <a:normAutofit/>
          </a:bodyPr>
          <a:lstStyle/>
          <a:p>
            <a:pPr marL="542925" indent="-542925" eaLnBrk="0" fontAlgn="base" hangingPunct="0">
              <a:spcAft>
                <a:spcPct val="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kumimoji="1" lang="cs-CZ" sz="2800" b="1" dirty="0">
                <a:solidFill>
                  <a:srgbClr val="0070C0"/>
                </a:solidFill>
                <a:latin typeface="Calibri" pitchFamily="34" charset="0"/>
                <a:cs typeface="Tahoma" pitchFamily="34" charset="0"/>
              </a:rPr>
              <a:t>Zprostředkovat výměnu </a:t>
            </a:r>
            <a:r>
              <a:rPr kumimoji="1" lang="cs-CZ" sz="2800" dirty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informací mezi poskytovateli a odborníky z řad MPSV, krajských úřadů, inspektorů i vzájemně mezi sebou</a:t>
            </a:r>
          </a:p>
          <a:p>
            <a:pPr marL="542925" indent="-542925" eaLnBrk="0" fontAlgn="base" hangingPunct="0">
              <a:spcAft>
                <a:spcPct val="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kumimoji="1" lang="cs-CZ" sz="2800" b="1" dirty="0">
                <a:solidFill>
                  <a:srgbClr val="0070C0"/>
                </a:solidFill>
                <a:latin typeface="Calibri" pitchFamily="34" charset="0"/>
                <a:cs typeface="Tahoma" pitchFamily="34" charset="0"/>
              </a:rPr>
              <a:t>Informovat své členy </a:t>
            </a:r>
            <a:r>
              <a:rPr kumimoji="1" lang="cs-CZ" sz="2800" dirty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o změnách v legislativě a jiných důležitých skutečnostech</a:t>
            </a:r>
          </a:p>
          <a:p>
            <a:pPr marL="542925" indent="-542925" eaLnBrk="0" fontAlgn="base" hangingPunct="0">
              <a:spcAft>
                <a:spcPct val="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kumimoji="1" lang="cs-CZ" sz="2800" b="1" dirty="0">
                <a:solidFill>
                  <a:srgbClr val="0070C0"/>
                </a:solidFill>
                <a:latin typeface="Calibri" pitchFamily="34" charset="0"/>
                <a:cs typeface="Tahoma" pitchFamily="34" charset="0"/>
              </a:rPr>
              <a:t>Pořádat </a:t>
            </a:r>
            <a:r>
              <a:rPr kumimoji="1" lang="cs-CZ" sz="2800" dirty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odborné semináře</a:t>
            </a:r>
            <a:r>
              <a:rPr kumimoji="1" lang="cs-CZ" sz="2800" dirty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, konference a setkání </a:t>
            </a:r>
            <a:r>
              <a:rPr kumimoji="1" lang="cs-CZ" sz="2800" dirty="0" smtClean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svazu</a:t>
            </a:r>
            <a:endParaRPr kumimoji="1" lang="cs-CZ" sz="2800" dirty="0">
              <a:solidFill>
                <a:prstClr val="black"/>
              </a:solidFill>
              <a:latin typeface="Calibri" pitchFamily="34" charset="0"/>
              <a:cs typeface="Tahoma" pitchFamily="34" charset="0"/>
            </a:endParaRPr>
          </a:p>
          <a:p>
            <a:pPr marL="542925" indent="-542925" eaLnBrk="0" fontAlgn="base" hangingPunct="0">
              <a:spcAft>
                <a:spcPct val="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kumimoji="1" lang="cs-CZ" sz="2800" b="1" dirty="0">
                <a:solidFill>
                  <a:srgbClr val="0070C0"/>
                </a:solidFill>
                <a:latin typeface="Calibri" pitchFamily="34" charset="0"/>
                <a:cs typeface="Tahoma" pitchFamily="34" charset="0"/>
              </a:rPr>
              <a:t>Podílet se </a:t>
            </a:r>
            <a:r>
              <a:rPr kumimoji="1" lang="cs-CZ" sz="2800" dirty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na vzdělávací a publikační činnosti APSS </a:t>
            </a:r>
            <a:r>
              <a:rPr kumimoji="1" lang="cs-CZ" sz="2800" dirty="0" smtClean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ČR</a:t>
            </a:r>
            <a:endParaRPr kumimoji="1" lang="cs-CZ" sz="2800" dirty="0">
              <a:solidFill>
                <a:prstClr val="black"/>
              </a:solidFill>
              <a:latin typeface="Calibri" pitchFamily="34" charset="0"/>
              <a:cs typeface="Tahoma" pitchFamily="34" charset="0"/>
            </a:endParaRPr>
          </a:p>
          <a:p>
            <a:pPr marL="0" indent="0" eaLnBrk="0" fontAlgn="base" hangingPunct="0">
              <a:spcAft>
                <a:spcPct val="0"/>
              </a:spcAft>
              <a:buClrTx/>
              <a:buSzTx/>
              <a:buNone/>
              <a:defRPr/>
            </a:pPr>
            <a:endParaRPr kumimoji="1" lang="cs-CZ" dirty="0" smtClean="0">
              <a:solidFill>
                <a:prstClr val="black"/>
              </a:solidFill>
              <a:latin typeface="Calibri" pitchFamily="34" charset="0"/>
              <a:cs typeface="Tahoma" pitchFamily="34" charset="0"/>
            </a:endParaRPr>
          </a:p>
          <a:p>
            <a:pPr marL="323850" indent="-323850" eaLnBrk="0" fontAlgn="base" hangingPunct="0">
              <a:spcAft>
                <a:spcPct val="0"/>
              </a:spcAft>
              <a:buClrTx/>
              <a:buSzTx/>
              <a:buFont typeface="Wingdings" pitchFamily="2" charset="2"/>
              <a:buChar char="v"/>
              <a:defRPr/>
            </a:pPr>
            <a:endParaRPr kumimoji="1" lang="cs-CZ" dirty="0">
              <a:solidFill>
                <a:prstClr val="black"/>
              </a:solidFill>
              <a:latin typeface="Calibri" pitchFamily="34" charset="0"/>
              <a:cs typeface="Tahoma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Cíl profesního svazu</a:t>
            </a:r>
            <a:endParaRPr lang="cs-CZ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11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348880"/>
            <a:ext cx="8363271" cy="4176463"/>
          </a:xfrm>
        </p:spPr>
        <p:txBody>
          <a:bodyPr>
            <a:noAutofit/>
          </a:bodyPr>
          <a:lstStyle/>
          <a:p>
            <a:pPr marL="323850" indent="-323850" eaLnBrk="0" fontAlgn="base" hangingPunct="0">
              <a:spcAft>
                <a:spcPct val="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kumimoji="1" lang="cs-CZ" dirty="0" smtClean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Zvyšování </a:t>
            </a:r>
            <a:r>
              <a:rPr kumimoji="1" lang="cs-CZ" dirty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odborné a profesní úrovně všech činností sociálních pracovníků a to zejména v sociálních službách. </a:t>
            </a:r>
          </a:p>
          <a:p>
            <a:pPr marL="323850" indent="-323850" eaLnBrk="0" fontAlgn="base" hangingPunct="0">
              <a:spcAft>
                <a:spcPct val="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kumimoji="1" lang="cs-CZ" dirty="0" smtClean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Iniciování diskusí </a:t>
            </a:r>
            <a:r>
              <a:rPr kumimoji="1" lang="cs-CZ" dirty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vedoucí k rozvoji sociální práce v sociálních službách</a:t>
            </a:r>
          </a:p>
          <a:p>
            <a:pPr marL="323850" indent="-323850" eaLnBrk="0" fontAlgn="base" hangingPunct="0">
              <a:spcAft>
                <a:spcPct val="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kumimoji="1" lang="cs-CZ" dirty="0" smtClean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Podílení  se na </a:t>
            </a:r>
            <a:r>
              <a:rPr kumimoji="1" lang="cs-CZ" dirty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zvyšování kvality sociální práce v sociálních službách</a:t>
            </a:r>
          </a:p>
          <a:p>
            <a:pPr marL="323850" indent="-323850" eaLnBrk="0" fontAlgn="base" hangingPunct="0">
              <a:spcAft>
                <a:spcPct val="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kumimoji="1" lang="cs-CZ" dirty="0" smtClean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Zvyšování </a:t>
            </a:r>
            <a:r>
              <a:rPr kumimoji="1" lang="cs-CZ" dirty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prestiže profese sociálního pracovníka</a:t>
            </a:r>
          </a:p>
          <a:p>
            <a:pPr marL="323850" indent="-323850" eaLnBrk="0" fontAlgn="base" hangingPunct="0">
              <a:spcAft>
                <a:spcPct val="0"/>
              </a:spcAft>
              <a:buClrTx/>
              <a:buSzTx/>
              <a:buFont typeface="Wingdings" pitchFamily="2" charset="2"/>
              <a:buChar char="v"/>
              <a:defRPr/>
            </a:pPr>
            <a:endParaRPr kumimoji="1" lang="cs-CZ" dirty="0">
              <a:solidFill>
                <a:prstClr val="black"/>
              </a:solidFill>
              <a:latin typeface="Calibri" pitchFamily="34" charset="0"/>
              <a:cs typeface="Tahoma" pitchFamily="34" charset="0"/>
            </a:endParaRPr>
          </a:p>
          <a:p>
            <a:pPr marL="0" indent="0" algn="ctr" eaLnBrk="0" fontAlgn="base" hangingPunct="0">
              <a:spcAft>
                <a:spcPct val="0"/>
              </a:spcAft>
              <a:buClrTx/>
              <a:buSzTx/>
              <a:buNone/>
              <a:defRPr/>
            </a:pPr>
            <a:r>
              <a:rPr kumimoji="1" lang="cs-CZ" b="1" dirty="0">
                <a:solidFill>
                  <a:srgbClr val="0070C0"/>
                </a:solidFill>
                <a:latin typeface="Calibri" pitchFamily="34" charset="0"/>
                <a:cs typeface="Tahoma" pitchFamily="34" charset="0"/>
              </a:rPr>
              <a:t>Posláním není hájení zaměstnanců a jejich zájmů ve vztahu k zaměstnavatelům.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Poslání profesního svazu</a:t>
            </a:r>
          </a:p>
        </p:txBody>
      </p:sp>
    </p:spTree>
    <p:extLst>
      <p:ext uri="{BB962C8B-B14F-4D97-AF65-F5344CB8AC3E}">
        <p14:creationId xmlns:p14="http://schemas.microsoft.com/office/powerpoint/2010/main" val="341494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15516" y="2204864"/>
            <a:ext cx="8712967" cy="4392488"/>
          </a:xfrm>
        </p:spPr>
        <p:txBody>
          <a:bodyPr>
            <a:normAutofit lnSpcReduction="10000"/>
          </a:bodyPr>
          <a:lstStyle/>
          <a:p>
            <a:pPr marL="0" indent="0" eaLnBrk="0" fontAlgn="base" hangingPunct="0">
              <a:spcAft>
                <a:spcPct val="0"/>
              </a:spcAft>
              <a:buClrTx/>
              <a:buSzTx/>
              <a:buNone/>
              <a:defRPr/>
            </a:pPr>
            <a:r>
              <a:rPr kumimoji="1" lang="cs-CZ" sz="2800" b="1" dirty="0">
                <a:solidFill>
                  <a:srgbClr val="0070C0"/>
                </a:solidFill>
                <a:latin typeface="Calibri" pitchFamily="34" charset="0"/>
                <a:cs typeface="Tahoma" pitchFamily="34" charset="0"/>
              </a:rPr>
              <a:t>Řádným členem svazu může být každá FO</a:t>
            </a:r>
          </a:p>
          <a:p>
            <a:pPr marL="442913" indent="-273050" eaLnBrk="0" fontAlgn="base" hangingPunct="0">
              <a:spcAft>
                <a:spcPct val="0"/>
              </a:spcAft>
              <a:buClr>
                <a:srgbClr val="0070C0"/>
              </a:buClr>
              <a:buSzTx/>
              <a:buFont typeface="Wingdings" panose="05000000000000000000" pitchFamily="2" charset="2"/>
              <a:buChar char="§"/>
              <a:defRPr/>
            </a:pPr>
            <a:r>
              <a:rPr kumimoji="1" lang="cs-CZ" sz="2800" dirty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která je sociálním pracovníkem vykonávajícím odbornou činnost v sociálních službách dle zákona č. 108/2006 Sb., </a:t>
            </a:r>
          </a:p>
          <a:p>
            <a:pPr marL="442913" indent="-273050" eaLnBrk="0" fontAlgn="base" hangingPunct="0">
              <a:spcAft>
                <a:spcPct val="0"/>
              </a:spcAft>
              <a:buClr>
                <a:srgbClr val="0070C0"/>
              </a:buClr>
              <a:buSzTx/>
              <a:buFont typeface="Wingdings" panose="05000000000000000000" pitchFamily="2" charset="2"/>
              <a:buChar char="§"/>
              <a:defRPr/>
            </a:pPr>
            <a:r>
              <a:rPr kumimoji="1" lang="cs-CZ" sz="2800" dirty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která splňuje odbornou způsobilost sociálního pracovníka podle zákona o sociálních službách a vykonává odbornou činnost v sociálních službách dle zákona č. 108/2006 Sb., </a:t>
            </a:r>
          </a:p>
          <a:p>
            <a:pPr marL="442913" indent="-273050" eaLnBrk="0" fontAlgn="base" hangingPunct="0">
              <a:spcAft>
                <a:spcPct val="0"/>
              </a:spcAft>
              <a:buClr>
                <a:srgbClr val="0070C0"/>
              </a:buClr>
              <a:buSzTx/>
              <a:buFont typeface="Wingdings" panose="05000000000000000000" pitchFamily="2" charset="2"/>
              <a:buChar char="§"/>
              <a:defRPr/>
            </a:pPr>
            <a:r>
              <a:rPr kumimoji="1" lang="cs-CZ" sz="2800" dirty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která vykonává činnost v souladu s § 48 a násl. zákona č. 359/1999 Sb., o sociálně – právní ochranně dětí.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Členství v profesním svazu</a:t>
            </a:r>
          </a:p>
        </p:txBody>
      </p:sp>
    </p:spTree>
    <p:extLst>
      <p:ext uri="{BB962C8B-B14F-4D97-AF65-F5344CB8AC3E}">
        <p14:creationId xmlns:p14="http://schemas.microsoft.com/office/powerpoint/2010/main" val="153299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15516" y="2420888"/>
            <a:ext cx="8712967" cy="4176464"/>
          </a:xfrm>
        </p:spPr>
        <p:txBody>
          <a:bodyPr>
            <a:normAutofit/>
          </a:bodyPr>
          <a:lstStyle/>
          <a:p>
            <a:pPr marL="442913" indent="-442913" eaLnBrk="0" fontAlgn="base" hangingPunct="0">
              <a:spcAft>
                <a:spcPct val="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kumimoji="1" lang="cs-CZ" sz="2800" b="1" dirty="0" smtClean="0">
                <a:solidFill>
                  <a:srgbClr val="0070C0"/>
                </a:solidFill>
                <a:latin typeface="Calibri" pitchFamily="34" charset="0"/>
                <a:cs typeface="Tahoma" pitchFamily="34" charset="0"/>
              </a:rPr>
              <a:t>Mimořádným </a:t>
            </a:r>
            <a:r>
              <a:rPr kumimoji="1" lang="cs-CZ" sz="2800" b="1" dirty="0">
                <a:solidFill>
                  <a:srgbClr val="0070C0"/>
                </a:solidFill>
                <a:latin typeface="Calibri" pitchFamily="34" charset="0"/>
                <a:cs typeface="Tahoma" pitchFamily="34" charset="0"/>
              </a:rPr>
              <a:t>členem svazu </a:t>
            </a:r>
            <a:r>
              <a:rPr kumimoji="1" lang="cs-CZ" sz="2800" dirty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může být každá FO, která je studentem vyšší odborné školy nebo vysoké školy se zaměřením na obor sociální práce. Mimořádní členové nemají právo volit a být voleni do orgánů svazu. </a:t>
            </a:r>
            <a:endParaRPr kumimoji="1" lang="cs-CZ" sz="2800" dirty="0" smtClean="0">
              <a:solidFill>
                <a:prstClr val="black"/>
              </a:solidFill>
              <a:latin typeface="Calibri" pitchFamily="34" charset="0"/>
              <a:cs typeface="Tahoma" pitchFamily="34" charset="0"/>
            </a:endParaRPr>
          </a:p>
          <a:p>
            <a:pPr marL="0" indent="0" eaLnBrk="0" fontAlgn="base" hangingPunct="0">
              <a:spcAft>
                <a:spcPct val="0"/>
              </a:spcAft>
              <a:buClrTx/>
              <a:buSzTx/>
              <a:buNone/>
              <a:defRPr/>
            </a:pPr>
            <a:endParaRPr kumimoji="1" lang="cs-CZ" sz="2800" dirty="0">
              <a:solidFill>
                <a:prstClr val="black"/>
              </a:solidFill>
              <a:latin typeface="Calibri" pitchFamily="34" charset="0"/>
              <a:cs typeface="Tahoma" pitchFamily="34" charset="0"/>
            </a:endParaRPr>
          </a:p>
          <a:p>
            <a:pPr marL="442913" indent="-442913" eaLnBrk="0" fontAlgn="base" hangingPunct="0">
              <a:spcAft>
                <a:spcPct val="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kumimoji="1" lang="cs-CZ" sz="2800" b="1" dirty="0">
                <a:solidFill>
                  <a:srgbClr val="0070C0"/>
                </a:solidFill>
                <a:latin typeface="Calibri" pitchFamily="34" charset="0"/>
                <a:cs typeface="Tahoma" pitchFamily="34" charset="0"/>
              </a:rPr>
              <a:t>Čestným členem </a:t>
            </a:r>
            <a:r>
              <a:rPr kumimoji="1" lang="cs-CZ" sz="2800" b="1" dirty="0" smtClean="0">
                <a:solidFill>
                  <a:srgbClr val="0070C0"/>
                </a:solidFill>
                <a:latin typeface="Calibri" pitchFamily="34" charset="0"/>
                <a:cs typeface="Tahoma" pitchFamily="34" charset="0"/>
              </a:rPr>
              <a:t>svazu </a:t>
            </a:r>
            <a:r>
              <a:rPr kumimoji="1" lang="cs-CZ" sz="2800" dirty="0" smtClean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se </a:t>
            </a:r>
            <a:r>
              <a:rPr kumimoji="1" lang="cs-CZ" sz="2800" dirty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může stát FO, která se zásadním způsobem zasloužila o rozvoj sociální práce v ČR. Čestné členství uděluje, případně odnímá, řídící rada Profesního svazu.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Členství v profesním svazu</a:t>
            </a:r>
          </a:p>
        </p:txBody>
      </p:sp>
    </p:spTree>
    <p:extLst>
      <p:ext uri="{BB962C8B-B14F-4D97-AF65-F5344CB8AC3E}">
        <p14:creationId xmlns:p14="http://schemas.microsoft.com/office/powerpoint/2010/main" val="235611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19" y="2348880"/>
            <a:ext cx="8712969" cy="4248472"/>
          </a:xfrm>
        </p:spPr>
        <p:txBody>
          <a:bodyPr>
            <a:noAutofit/>
          </a:bodyPr>
          <a:lstStyle/>
          <a:p>
            <a:pPr marL="542925" indent="-542925" eaLnBrk="0" fontAlgn="base" hangingPunct="0">
              <a:spcAft>
                <a:spcPct val="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kumimoji="1" lang="cs-CZ" dirty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Odbornost sociálního pracovníka a jeho působení v sociálních službách se dokládá čestným prohlášením zájemce o členství. </a:t>
            </a:r>
          </a:p>
          <a:p>
            <a:pPr marL="542925" indent="-542925" eaLnBrk="0" fontAlgn="base" hangingPunct="0">
              <a:spcAft>
                <a:spcPct val="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kumimoji="1" lang="cs-CZ" dirty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Členství vzniká podáním přihlášky a uhrazením poplatku ze strany fyzické osoby a potvrzením přihlášky ze strany </a:t>
            </a:r>
            <a:r>
              <a:rPr kumimoji="1" lang="cs-CZ" dirty="0" smtClean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APSS ČR.</a:t>
            </a:r>
            <a:endParaRPr kumimoji="1" lang="cs-CZ" dirty="0">
              <a:solidFill>
                <a:prstClr val="black"/>
              </a:solidFill>
              <a:latin typeface="Calibri" pitchFamily="34" charset="0"/>
              <a:cs typeface="Tahoma" pitchFamily="34" charset="0"/>
            </a:endParaRPr>
          </a:p>
          <a:p>
            <a:pPr marL="542925" indent="-542925" eaLnBrk="0" fontAlgn="base" hangingPunct="0">
              <a:spcAft>
                <a:spcPct val="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kumimoji="1" lang="cs-CZ" dirty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Členství zaniká vystoupením člena, jeho úmrtím, nebo neuhrazením členského poplatku k datu splatnosti. </a:t>
            </a:r>
          </a:p>
          <a:p>
            <a:pPr marL="542925" indent="-542925" eaLnBrk="0" fontAlgn="base" hangingPunct="0">
              <a:spcAft>
                <a:spcPct val="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kumimoji="1" lang="cs-CZ" dirty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Každý člen svazu má právo na informační servis, bezplatnou účast na odborné </a:t>
            </a:r>
            <a:r>
              <a:rPr kumimoji="1" lang="cs-CZ" dirty="0" smtClean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konferenci, </a:t>
            </a:r>
            <a:r>
              <a:rPr kumimoji="1" lang="cs-CZ" dirty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bezplatné odebírání odborného periodika, slevy na produkty a služby </a:t>
            </a:r>
            <a:r>
              <a:rPr kumimoji="1" lang="cs-CZ" dirty="0" smtClean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APSS ČR.</a:t>
            </a:r>
            <a:endParaRPr kumimoji="1" lang="cs-CZ" dirty="0">
              <a:solidFill>
                <a:prstClr val="black"/>
              </a:solidFill>
              <a:latin typeface="Calibri" pitchFamily="34" charset="0"/>
              <a:cs typeface="Tahoma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Členství v profesním svazu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844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2348880"/>
            <a:ext cx="8712968" cy="4248472"/>
          </a:xfrm>
        </p:spPr>
        <p:txBody>
          <a:bodyPr>
            <a:normAutofit/>
          </a:bodyPr>
          <a:lstStyle/>
          <a:p>
            <a:pPr marL="542925" indent="-542925" eaLnBrk="0" fontAlgn="base" hangingPunct="0">
              <a:spcAft>
                <a:spcPct val="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kumimoji="1" lang="cs-CZ" dirty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Roční členský poplatek činí 390 Kč/kalendářní rok/osoba</a:t>
            </a:r>
          </a:p>
          <a:p>
            <a:pPr marL="542925" indent="-542925" eaLnBrk="0" fontAlgn="base" hangingPunct="0">
              <a:spcAft>
                <a:spcPct val="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kumimoji="1" lang="cs-CZ" dirty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Každý čestný člen má stejná práva a povinnosti jako řádný člen. </a:t>
            </a:r>
          </a:p>
          <a:p>
            <a:pPr marL="542925" indent="-542925" eaLnBrk="0" fontAlgn="base" hangingPunct="0">
              <a:spcAft>
                <a:spcPct val="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kumimoji="1" lang="cs-CZ" dirty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Členy se mohou stát také studenti VOŠ a VŠ se zaměřením na obor sociální práce. </a:t>
            </a:r>
          </a:p>
          <a:p>
            <a:pPr marL="542925" indent="-542925" eaLnBrk="0" fontAlgn="base" hangingPunct="0">
              <a:spcAft>
                <a:spcPct val="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kumimoji="1" lang="cs-CZ" dirty="0">
                <a:solidFill>
                  <a:prstClr val="black"/>
                </a:solidFill>
                <a:latin typeface="Calibri" pitchFamily="34" charset="0"/>
                <a:cs typeface="Tahoma" pitchFamily="34" charset="0"/>
              </a:rPr>
              <a:t>Každý člen svazu je povinen dodržovat stanovy APSS ČR, Etický kodex, platné zákony a předpisy a jednat v souladu se zásadami slušnosti a respektu a svým jednáním přispívat k naplnění účelu a poslání svazu.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Členství v profesním svazu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291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Vlnění">
    <a:dk1>
      <a:sysClr val="windowText" lastClr="000000"/>
    </a:dk1>
    <a:lt1>
      <a:sysClr val="window" lastClr="FFFFFF"/>
    </a:lt1>
    <a:dk2>
      <a:srgbClr val="073E87"/>
    </a:dk2>
    <a:lt2>
      <a:srgbClr val="C6E7FC"/>
    </a:lt2>
    <a:accent1>
      <a:srgbClr val="31B6FD"/>
    </a:accent1>
    <a:accent2>
      <a:srgbClr val="4584D3"/>
    </a:accent2>
    <a:accent3>
      <a:srgbClr val="5BD078"/>
    </a:accent3>
    <a:accent4>
      <a:srgbClr val="A5D028"/>
    </a:accent4>
    <a:accent5>
      <a:srgbClr val="F5C040"/>
    </a:accent5>
    <a:accent6>
      <a:srgbClr val="05E0DB"/>
    </a:accent6>
    <a:hlink>
      <a:srgbClr val="0080FF"/>
    </a:hlink>
    <a:folHlink>
      <a:srgbClr val="5EAE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441</TotalTime>
  <Words>1235</Words>
  <Application>Microsoft Office PowerPoint</Application>
  <PresentationFormat>Předvádění na obrazovce (4:3)</PresentationFormat>
  <Paragraphs>182</Paragraphs>
  <Slides>24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1" baseType="lpstr">
      <vt:lpstr>Calibri</vt:lpstr>
      <vt:lpstr>Candara</vt:lpstr>
      <vt:lpstr>Symbol</vt:lpstr>
      <vt:lpstr>Tahoma</vt:lpstr>
      <vt:lpstr>Times New Roman</vt:lpstr>
      <vt:lpstr>Wingdings</vt:lpstr>
      <vt:lpstr>Vlnění</vt:lpstr>
      <vt:lpstr>Profesní svaz sociálních pracovníků  v sociálních službách APSS ČR</vt:lpstr>
      <vt:lpstr>Asociace poskytovatelů sociálních služeb </vt:lpstr>
      <vt:lpstr>Profesní svaz sociálních pracovníků v sociálních službách</vt:lpstr>
      <vt:lpstr>Cíl profesního svazu</vt:lpstr>
      <vt:lpstr>Poslání profesního svazu</vt:lpstr>
      <vt:lpstr>Členství v profesním svazu</vt:lpstr>
      <vt:lpstr>Členství v profesním svazu</vt:lpstr>
      <vt:lpstr>Členství v profesním svazu</vt:lpstr>
      <vt:lpstr>Členství v profesním svazu</vt:lpstr>
      <vt:lpstr>Řízení profesního svazu</vt:lpstr>
      <vt:lpstr>Profesní svaz aktuálně</vt:lpstr>
      <vt:lpstr>Sociální služby odborně </vt:lpstr>
      <vt:lpstr>Sociální služby odborně </vt:lpstr>
      <vt:lpstr>Sociální služby odborně </vt:lpstr>
      <vt:lpstr>KA 1 Série kulatých / odborných stolů</vt:lpstr>
      <vt:lpstr>KA 1 Série kulatých / odborných stolů</vt:lpstr>
      <vt:lpstr>KA 2 Terénní konzultace odborníků APSS</vt:lpstr>
      <vt:lpstr>KA 2 Terénní konzultace odborníků APSS</vt:lpstr>
      <vt:lpstr>KA 3 Tvorba vzdělávacích plánů u PSS</vt:lpstr>
      <vt:lpstr>KA 4 Koučink </vt:lpstr>
      <vt:lpstr>KA 5 Vzdělávání </vt:lpstr>
      <vt:lpstr>KA 5 Vzdělávání </vt:lpstr>
      <vt:lpstr>KA 6 Exkurze do zahraničí 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V SOCIÁLNÍ PRÁCI</dc:title>
  <dc:creator>uzivatel</dc:creator>
  <cp:lastModifiedBy>andrea tajanovska</cp:lastModifiedBy>
  <cp:revision>36</cp:revision>
  <dcterms:created xsi:type="dcterms:W3CDTF">2016-11-14T08:55:50Z</dcterms:created>
  <dcterms:modified xsi:type="dcterms:W3CDTF">2018-04-25T06:55:28Z</dcterms:modified>
</cp:coreProperties>
</file>